
<file path=[Content_Types].xml><?xml version="1.0" encoding="utf-8"?>
<Types xmlns="http://schemas.openxmlformats.org/package/2006/content-types">
  <Default Extension="avi" ContentType="video/x-msvideo"/>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62" r:id="rId2"/>
    <p:sldId id="320" r:id="rId3"/>
    <p:sldId id="304" r:id="rId4"/>
    <p:sldId id="342" r:id="rId5"/>
    <p:sldId id="346" r:id="rId6"/>
    <p:sldId id="347" r:id="rId7"/>
    <p:sldId id="285" r:id="rId8"/>
    <p:sldId id="286" r:id="rId9"/>
    <p:sldId id="287" r:id="rId10"/>
    <p:sldId id="288" r:id="rId11"/>
    <p:sldId id="289" r:id="rId12"/>
    <p:sldId id="290" r:id="rId13"/>
    <p:sldId id="291" r:id="rId14"/>
    <p:sldId id="292" r:id="rId15"/>
    <p:sldId id="343" r:id="rId16"/>
    <p:sldId id="327" r:id="rId17"/>
    <p:sldId id="332" r:id="rId18"/>
    <p:sldId id="333" r:id="rId19"/>
    <p:sldId id="324" r:id="rId20"/>
    <p:sldId id="325" r:id="rId21"/>
    <p:sldId id="340" r:id="rId22"/>
    <p:sldId id="341" r:id="rId23"/>
    <p:sldId id="321" r:id="rId24"/>
    <p:sldId id="345" r:id="rId25"/>
    <p:sldId id="344" r:id="rId26"/>
    <p:sldId id="334" r:id="rId27"/>
    <p:sldId id="335" r:id="rId28"/>
    <p:sldId id="336" r:id="rId29"/>
    <p:sldId id="337" r:id="rId30"/>
    <p:sldId id="338" r:id="rId31"/>
    <p:sldId id="339" r:id="rId32"/>
    <p:sldId id="322" r:id="rId3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8" autoAdjust="0"/>
    <p:restoredTop sz="86389" autoAdjust="0"/>
  </p:normalViewPr>
  <p:slideViewPr>
    <p:cSldViewPr>
      <p:cViewPr varScale="1">
        <p:scale>
          <a:sx n="86" d="100"/>
          <a:sy n="86" d="100"/>
        </p:scale>
        <p:origin x="2136" y="96"/>
      </p:cViewPr>
      <p:guideLst>
        <p:guide orient="horz" pos="2160"/>
        <p:guide pos="2880"/>
      </p:guideLst>
    </p:cSldViewPr>
  </p:slideViewPr>
  <p:outlineViewPr>
    <p:cViewPr>
      <p:scale>
        <a:sx n="33" d="100"/>
        <a:sy n="33" d="100"/>
      </p:scale>
      <p:origin x="0" y="27732"/>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255" cy="479399"/>
          </a:xfrm>
          <a:prstGeom prst="rect">
            <a:avLst/>
          </a:prstGeom>
        </p:spPr>
        <p:txBody>
          <a:bodyPr vert="horz" lIns="95735" tIns="47867" rIns="95735" bIns="47867" rtlCol="0"/>
          <a:lstStyle>
            <a:lvl1pPr algn="l">
              <a:defRPr sz="1300"/>
            </a:lvl1pPr>
          </a:lstStyle>
          <a:p>
            <a:endParaRPr lang="en-US"/>
          </a:p>
        </p:txBody>
      </p:sp>
      <p:sp>
        <p:nvSpPr>
          <p:cNvPr id="3" name="Date Placeholder 2"/>
          <p:cNvSpPr>
            <a:spLocks noGrp="1"/>
          </p:cNvSpPr>
          <p:nvPr>
            <p:ph type="dt" sz="quarter" idx="1"/>
          </p:nvPr>
        </p:nvSpPr>
        <p:spPr>
          <a:xfrm>
            <a:off x="4143272" y="1"/>
            <a:ext cx="3170255" cy="479399"/>
          </a:xfrm>
          <a:prstGeom prst="rect">
            <a:avLst/>
          </a:prstGeom>
        </p:spPr>
        <p:txBody>
          <a:bodyPr vert="horz" lIns="95735" tIns="47867" rIns="95735" bIns="47867" rtlCol="0"/>
          <a:lstStyle>
            <a:lvl1pPr algn="r">
              <a:defRPr sz="1300"/>
            </a:lvl1pPr>
          </a:lstStyle>
          <a:p>
            <a:fld id="{AF3168C9-2D55-4B65-A96F-57E55C293D5E}" type="datetimeFigureOut">
              <a:rPr lang="en-US" smtClean="0"/>
              <a:pPr/>
              <a:t>2/14/2025</a:t>
            </a:fld>
            <a:endParaRPr lang="en-US"/>
          </a:p>
        </p:txBody>
      </p:sp>
      <p:sp>
        <p:nvSpPr>
          <p:cNvPr id="4" name="Footer Placeholder 3"/>
          <p:cNvSpPr>
            <a:spLocks noGrp="1"/>
          </p:cNvSpPr>
          <p:nvPr>
            <p:ph type="ftr" sz="quarter" idx="2"/>
          </p:nvPr>
        </p:nvSpPr>
        <p:spPr>
          <a:xfrm>
            <a:off x="0" y="9120150"/>
            <a:ext cx="3170255" cy="479399"/>
          </a:xfrm>
          <a:prstGeom prst="rect">
            <a:avLst/>
          </a:prstGeom>
        </p:spPr>
        <p:txBody>
          <a:bodyPr vert="horz" lIns="95735" tIns="47867" rIns="95735" bIns="47867" rtlCol="0" anchor="b"/>
          <a:lstStyle>
            <a:lvl1pPr algn="l">
              <a:defRPr sz="1300"/>
            </a:lvl1pPr>
          </a:lstStyle>
          <a:p>
            <a:endParaRPr lang="en-US"/>
          </a:p>
        </p:txBody>
      </p:sp>
      <p:sp>
        <p:nvSpPr>
          <p:cNvPr id="5" name="Slide Number Placeholder 4"/>
          <p:cNvSpPr>
            <a:spLocks noGrp="1"/>
          </p:cNvSpPr>
          <p:nvPr>
            <p:ph type="sldNum" sz="quarter" idx="3"/>
          </p:nvPr>
        </p:nvSpPr>
        <p:spPr>
          <a:xfrm>
            <a:off x="4143272" y="9120150"/>
            <a:ext cx="3170255" cy="479399"/>
          </a:xfrm>
          <a:prstGeom prst="rect">
            <a:avLst/>
          </a:prstGeom>
        </p:spPr>
        <p:txBody>
          <a:bodyPr vert="horz" lIns="95735" tIns="47867" rIns="95735" bIns="47867" rtlCol="0" anchor="b"/>
          <a:lstStyle>
            <a:lvl1pPr algn="r">
              <a:defRPr sz="1300"/>
            </a:lvl1pPr>
          </a:lstStyle>
          <a:p>
            <a:fld id="{70B45DA1-034B-410F-AB2A-3D0E8BCDD37B}" type="slidenum">
              <a:rPr lang="en-US" smtClean="0"/>
              <a:pPr/>
              <a:t>‹#›</a:t>
            </a:fld>
            <a:endParaRPr lang="en-US"/>
          </a:p>
        </p:txBody>
      </p:sp>
    </p:spTree>
    <p:extLst>
      <p:ext uri="{BB962C8B-B14F-4D97-AF65-F5344CB8AC3E}">
        <p14:creationId xmlns:p14="http://schemas.microsoft.com/office/powerpoint/2010/main" val="3342771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7" tIns="48319" rIns="96637" bIns="48319"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37" tIns="48319" rIns="96637" bIns="48319" rtlCol="0"/>
          <a:lstStyle>
            <a:lvl1pPr algn="r">
              <a:defRPr sz="1300"/>
            </a:lvl1pPr>
          </a:lstStyle>
          <a:p>
            <a:fld id="{A36AE3F1-B5CF-451B-944D-6B8E96F4DA7C}" type="datetimeFigureOut">
              <a:rPr lang="en-US" smtClean="0"/>
              <a:pPr/>
              <a:t>2/14/2025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37" tIns="48319" rIns="96637" bIns="48319"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37" tIns="48319" rIns="96637" bIns="483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37" tIns="48319" rIns="96637" bIns="48319"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37" tIns="48319" rIns="96637" bIns="48319" rtlCol="0" anchor="b"/>
          <a:lstStyle>
            <a:lvl1pPr algn="r">
              <a:defRPr sz="1300"/>
            </a:lvl1pPr>
          </a:lstStyle>
          <a:p>
            <a:fld id="{B5586DB3-06FD-426C-8FD0-D3C0F7B73FE3}" type="slidenum">
              <a:rPr lang="en-US" smtClean="0"/>
              <a:pPr/>
              <a:t>‹#›</a:t>
            </a:fld>
            <a:endParaRPr lang="en-US"/>
          </a:p>
        </p:txBody>
      </p:sp>
    </p:spTree>
    <p:extLst>
      <p:ext uri="{BB962C8B-B14F-4D97-AF65-F5344CB8AC3E}">
        <p14:creationId xmlns:p14="http://schemas.microsoft.com/office/powerpoint/2010/main" val="1959808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nsti.org/outreach/Biomolecular_Motor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581326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movie shows the trapping of a </a:t>
            </a:r>
            <a:r>
              <a:rPr lang="en-US" dirty="0" err="1"/>
              <a:t>polysterene</a:t>
            </a:r>
            <a:r>
              <a:rPr lang="en-US" dirty="0"/>
              <a:t> bead with single beam laser trap (optical tweezers). The observation direction is opposite to the propagation of the laser beam and in the direction of gravity. The wavelength of the light is 980 nm, the power is 15 </a:t>
            </a:r>
            <a:r>
              <a:rPr lang="en-US" dirty="0" err="1"/>
              <a:t>mW</a:t>
            </a:r>
            <a:r>
              <a:rPr lang="en-US" dirty="0"/>
              <a:t>. The movie is real time. The horizontal length of the viewing area is 44 </a:t>
            </a:r>
            <a:r>
              <a:rPr lang="en-US" dirty="0" err="1"/>
              <a:t>μm</a:t>
            </a:r>
            <a:r>
              <a:rPr lang="en-US" dirty="0"/>
              <a:t>.</a:t>
            </a:r>
          </a:p>
        </p:txBody>
      </p:sp>
      <p:sp>
        <p:nvSpPr>
          <p:cNvPr id="4" name="Slide Number Placeholder 3"/>
          <p:cNvSpPr>
            <a:spLocks noGrp="1"/>
          </p:cNvSpPr>
          <p:nvPr>
            <p:ph type="sldNum" sz="quarter" idx="10"/>
          </p:nvPr>
        </p:nvSpPr>
        <p:spPr/>
        <p:txBody>
          <a:bodyPr/>
          <a:lstStyle/>
          <a:p>
            <a:fld id="{B5586DB3-06FD-426C-8FD0-D3C0F7B73FE3}" type="slidenum">
              <a:rPr lang="en-US" smtClean="0"/>
              <a:pPr/>
              <a:t>22</a:t>
            </a:fld>
            <a:endParaRPr lang="en-US"/>
          </a:p>
        </p:txBody>
      </p:sp>
    </p:spTree>
    <p:extLst>
      <p:ext uri="{BB962C8B-B14F-4D97-AF65-F5344CB8AC3E}">
        <p14:creationId xmlns:p14="http://schemas.microsoft.com/office/powerpoint/2010/main" val="1647018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Super-resolution microscopy by stochastic </a:t>
            </a:r>
            <a:r>
              <a:rPr lang="en-US" dirty="0" err="1"/>
              <a:t>photoswitching</a:t>
            </a:r>
            <a:r>
              <a:rPr lang="en-US" dirty="0"/>
              <a:t> and single-fluorophore localization. Localization-based super-resolution techniques employ fluorescent probes that exist in at least two discernable states, e.g. a fluorescent (bright) state and a non-fluorescent (dark) state. (</a:t>
            </a:r>
            <a:r>
              <a:rPr lang="en-US" i="1" dirty="0"/>
              <a:t>A</a:t>
            </a:r>
            <a:r>
              <a:rPr lang="en-US" dirty="0"/>
              <a:t>) The transition between these states (</a:t>
            </a:r>
            <a:r>
              <a:rPr lang="en-US" dirty="0" err="1"/>
              <a:t>photoswitching</a:t>
            </a:r>
            <a:r>
              <a:rPr lang="en-US" dirty="0"/>
              <a:t>, </a:t>
            </a:r>
            <a:r>
              <a:rPr lang="en-US" dirty="0" err="1"/>
              <a:t>photoactivation</a:t>
            </a:r>
            <a:r>
              <a:rPr lang="en-US" dirty="0"/>
              <a:t> or </a:t>
            </a:r>
            <a:r>
              <a:rPr lang="en-US" dirty="0" err="1"/>
              <a:t>photoconversion</a:t>
            </a:r>
            <a:r>
              <a:rPr lang="en-US" dirty="0"/>
              <a:t>) is typically controlled via light and/or buffer conditions. (</a:t>
            </a:r>
            <a:r>
              <a:rPr lang="en-US" i="1" dirty="0"/>
              <a:t>B</a:t>
            </a:r>
            <a:r>
              <a:rPr lang="en-US" dirty="0"/>
              <a:t>–</a:t>
            </a:r>
            <a:r>
              <a:rPr lang="en-US" i="1" dirty="0"/>
              <a:t>D</a:t>
            </a:r>
            <a:r>
              <a:rPr lang="en-US" dirty="0"/>
              <a:t>) Emission profile of a single fluorophore in </a:t>
            </a:r>
            <a:r>
              <a:rPr lang="en-US" dirty="0" err="1"/>
              <a:t>widefield</a:t>
            </a:r>
            <a:r>
              <a:rPr lang="en-US" dirty="0"/>
              <a:t> microscopy. (</a:t>
            </a:r>
            <a:r>
              <a:rPr lang="en-US" i="1" dirty="0"/>
              <a:t>B</a:t>
            </a:r>
            <a:r>
              <a:rPr lang="en-US" dirty="0"/>
              <a:t>) Point spread function of a single fluorophore. (</a:t>
            </a:r>
            <a:r>
              <a:rPr lang="en-US" i="1" dirty="0"/>
              <a:t>C</a:t>
            </a:r>
            <a:r>
              <a:rPr lang="en-US" dirty="0"/>
              <a:t>) Both multiple single-molecule localizations with high precision can be approximated with a Gaussian function, demonstrating the increase in spatial resolution (</a:t>
            </a:r>
            <a:r>
              <a:rPr lang="en-US" i="1" dirty="0"/>
              <a:t>D</a:t>
            </a:r>
            <a:r>
              <a:rPr lang="en-US" dirty="0"/>
              <a:t>). (</a:t>
            </a:r>
            <a:r>
              <a:rPr lang="en-US" i="1" dirty="0"/>
              <a:t>E</a:t>
            </a:r>
            <a:r>
              <a:rPr lang="en-US" dirty="0"/>
              <a:t>) </a:t>
            </a:r>
            <a:r>
              <a:rPr lang="en-US" dirty="0" err="1"/>
              <a:t>Subdiffraction</a:t>
            </a:r>
            <a:r>
              <a:rPr lang="en-US" dirty="0"/>
              <a:t>-resolution images are obtained by temporal confinement of fluorescence emission of all fluorophores in a sample, combining stochastic </a:t>
            </a:r>
            <a:r>
              <a:rPr lang="en-US" dirty="0" err="1"/>
              <a:t>photoswitching</a:t>
            </a:r>
            <a:r>
              <a:rPr lang="en-US" dirty="0"/>
              <a:t> with high-precision single-molecule localization.</a:t>
            </a:r>
          </a:p>
          <a:p>
            <a:r>
              <a:rPr lang="en-US" sz="1200" b="0" i="0" kern="1200" dirty="0">
                <a:solidFill>
                  <a:schemeClr val="tx1"/>
                </a:solidFill>
                <a:effectLst/>
                <a:latin typeface="+mn-lt"/>
                <a:ea typeface="+mn-ea"/>
                <a:cs typeface="+mn-cs"/>
              </a:rPr>
              <a:t> N is the number of collected photons, a is the pixel size of the imaging detector,  is the average background signal and  is the standard deviation of the point spread function</a:t>
            </a:r>
            <a:endParaRPr lang="en-US" dirty="0"/>
          </a:p>
        </p:txBody>
      </p:sp>
      <p:sp>
        <p:nvSpPr>
          <p:cNvPr id="4" name="Slide Number Placeholder 3"/>
          <p:cNvSpPr>
            <a:spLocks noGrp="1"/>
          </p:cNvSpPr>
          <p:nvPr>
            <p:ph type="sldNum" sz="quarter" idx="10"/>
          </p:nvPr>
        </p:nvSpPr>
        <p:spPr/>
        <p:txBody>
          <a:bodyPr/>
          <a:lstStyle/>
          <a:p>
            <a:fld id="{071FEBF3-7FCA-40FA-A19A-7629BA53E064}" type="slidenum">
              <a:rPr lang="en-US" smtClean="0"/>
              <a:pPr/>
              <a:t>24</a:t>
            </a:fld>
            <a:endParaRPr lang="en-US" dirty="0"/>
          </a:p>
        </p:txBody>
      </p:sp>
    </p:spTree>
    <p:extLst>
      <p:ext uri="{BB962C8B-B14F-4D97-AF65-F5344CB8AC3E}">
        <p14:creationId xmlns:p14="http://schemas.microsoft.com/office/powerpoint/2010/main" val="3517574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1FEBF3-7FCA-40FA-A19A-7629BA53E064}" type="slidenum">
              <a:rPr lang="en-US" smtClean="0"/>
              <a:pPr/>
              <a:t>25</a:t>
            </a:fld>
            <a:endParaRPr lang="en-US" dirty="0"/>
          </a:p>
        </p:txBody>
      </p:sp>
    </p:spTree>
    <p:extLst>
      <p:ext uri="{BB962C8B-B14F-4D97-AF65-F5344CB8AC3E}">
        <p14:creationId xmlns:p14="http://schemas.microsoft.com/office/powerpoint/2010/main" val="4098040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5586DB3-06FD-426C-8FD0-D3C0F7B73FE3}" type="slidenum">
              <a:rPr lang="en-US" smtClean="0"/>
              <a:pPr/>
              <a:t>26</a:t>
            </a:fld>
            <a:endParaRPr lang="en-US"/>
          </a:p>
        </p:txBody>
      </p:sp>
    </p:spTree>
    <p:extLst>
      <p:ext uri="{BB962C8B-B14F-4D97-AF65-F5344CB8AC3E}">
        <p14:creationId xmlns:p14="http://schemas.microsoft.com/office/powerpoint/2010/main" val="2900186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5586DB3-06FD-426C-8FD0-D3C0F7B73FE3}" type="slidenum">
              <a:rPr lang="en-US" smtClean="0"/>
              <a:pPr/>
              <a:t>27</a:t>
            </a:fld>
            <a:endParaRPr lang="en-US"/>
          </a:p>
        </p:txBody>
      </p:sp>
    </p:spTree>
    <p:extLst>
      <p:ext uri="{BB962C8B-B14F-4D97-AF65-F5344CB8AC3E}">
        <p14:creationId xmlns:p14="http://schemas.microsoft.com/office/powerpoint/2010/main" val="1227690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5586DB3-06FD-426C-8FD0-D3C0F7B73FE3}" type="slidenum">
              <a:rPr lang="en-US" smtClean="0"/>
              <a:pPr/>
              <a:t>29</a:t>
            </a:fld>
            <a:endParaRPr lang="en-US"/>
          </a:p>
        </p:txBody>
      </p:sp>
    </p:spTree>
    <p:extLst>
      <p:ext uri="{BB962C8B-B14F-4D97-AF65-F5344CB8AC3E}">
        <p14:creationId xmlns:p14="http://schemas.microsoft.com/office/powerpoint/2010/main" val="2944036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5586DB3-06FD-426C-8FD0-D3C0F7B73FE3}" type="slidenum">
              <a:rPr lang="en-US" smtClean="0"/>
              <a:pPr/>
              <a:t>30</a:t>
            </a:fld>
            <a:endParaRPr lang="en-US"/>
          </a:p>
        </p:txBody>
      </p:sp>
    </p:spTree>
    <p:extLst>
      <p:ext uri="{BB962C8B-B14F-4D97-AF65-F5344CB8AC3E}">
        <p14:creationId xmlns:p14="http://schemas.microsoft.com/office/powerpoint/2010/main" val="3835882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5586DB3-06FD-426C-8FD0-D3C0F7B73FE3}" type="slidenum">
              <a:rPr lang="en-US" smtClean="0"/>
              <a:pPr/>
              <a:t>31</a:t>
            </a:fld>
            <a:endParaRPr lang="en-US"/>
          </a:p>
        </p:txBody>
      </p:sp>
    </p:spTree>
    <p:extLst>
      <p:ext uri="{BB962C8B-B14F-4D97-AF65-F5344CB8AC3E}">
        <p14:creationId xmlns:p14="http://schemas.microsoft.com/office/powerpoint/2010/main" val="3942964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292229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5586DB3-06FD-426C-8FD0-D3C0F7B73FE3}" type="slidenum">
              <a:rPr lang="en-US" smtClean="0"/>
              <a:pPr/>
              <a:t>7</a:t>
            </a:fld>
            <a:endParaRPr lang="en-US"/>
          </a:p>
        </p:txBody>
      </p:sp>
    </p:spTree>
    <p:extLst>
      <p:ext uri="{BB962C8B-B14F-4D97-AF65-F5344CB8AC3E}">
        <p14:creationId xmlns:p14="http://schemas.microsoft.com/office/powerpoint/2010/main" val="3129896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5586DB3-06FD-426C-8FD0-D3C0F7B73FE3}" type="slidenum">
              <a:rPr lang="en-US" smtClean="0"/>
              <a:pPr/>
              <a:t>16</a:t>
            </a:fld>
            <a:endParaRPr lang="en-US"/>
          </a:p>
        </p:txBody>
      </p:sp>
    </p:spTree>
    <p:extLst>
      <p:ext uri="{BB962C8B-B14F-4D97-AF65-F5344CB8AC3E}">
        <p14:creationId xmlns:p14="http://schemas.microsoft.com/office/powerpoint/2010/main" val="3243298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5586DB3-06FD-426C-8FD0-D3C0F7B73FE3}" type="slidenum">
              <a:rPr lang="en-US" smtClean="0"/>
              <a:pPr/>
              <a:t>17</a:t>
            </a:fld>
            <a:endParaRPr lang="en-US"/>
          </a:p>
        </p:txBody>
      </p:sp>
    </p:spTree>
    <p:extLst>
      <p:ext uri="{BB962C8B-B14F-4D97-AF65-F5344CB8AC3E}">
        <p14:creationId xmlns:p14="http://schemas.microsoft.com/office/powerpoint/2010/main" val="1111852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586DB3-06FD-426C-8FD0-D3C0F7B73FE3}" type="slidenum">
              <a:rPr lang="en-US" smtClean="0"/>
              <a:pPr/>
              <a:t>18</a:t>
            </a:fld>
            <a:endParaRPr lang="en-US"/>
          </a:p>
        </p:txBody>
      </p:sp>
    </p:spTree>
    <p:extLst>
      <p:ext uri="{BB962C8B-B14F-4D97-AF65-F5344CB8AC3E}">
        <p14:creationId xmlns:p14="http://schemas.microsoft.com/office/powerpoint/2010/main" val="1258230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his process takes place in the mitochondria. A similar process takes place in plants in their chloroplasts, with the difference being their source of energy, sunlight. ATP </a:t>
            </a:r>
            <a:r>
              <a:rPr lang="en-US" dirty="0" err="1"/>
              <a:t>synthetase</a:t>
            </a:r>
            <a:r>
              <a:rPr lang="en-US" dirty="0"/>
              <a:t> or F0F1 </a:t>
            </a:r>
            <a:r>
              <a:rPr lang="en-US" dirty="0" err="1"/>
              <a:t>ATPase</a:t>
            </a:r>
            <a:r>
              <a:rPr lang="en-US" dirty="0"/>
              <a:t>, a large complex of polypeptide chains synthesizes ATP using the flow of protons down an electrochemical gradient while also using ATP hydrolysis to pump protons across the inner mitochondrial membrane; thus it is a reversible coupling device. Both the F1 and F0 portions are rotary motors. The F1 has been structurally characterized and is made up of 3a and 3b subunits arranged around the g subunit (Fig 4), which contacts the F0 part which is membrane bound. Very recently, </a:t>
            </a:r>
            <a:r>
              <a:rPr lang="en-US" dirty="0" err="1"/>
              <a:t>Itoh</a:t>
            </a:r>
            <a:r>
              <a:rPr lang="en-US" dirty="0"/>
              <a:t> et al. [</a:t>
            </a:r>
            <a:r>
              <a:rPr lang="en-US" dirty="0">
                <a:hlinkClick r:id="rId3"/>
              </a:rPr>
              <a:t>16</a:t>
            </a:r>
            <a:r>
              <a:rPr lang="en-US" dirty="0"/>
              <a:t>] presented direct evidence for the chemical synthesis of ATP driven by mechanical energy by attaching a magnetic bead to the g-subunit of F1-ATPase and rotating it. Rotation in the appropriate direction resulted in ATP production. The rotary activity of F1-ATPase has been harnessed to develop motor prototypes by several groups. </a:t>
            </a:r>
            <a:r>
              <a:rPr lang="en-US" dirty="0" err="1"/>
              <a:t>Noji</a:t>
            </a:r>
            <a:r>
              <a:rPr lang="en-US" dirty="0"/>
              <a:t> et al. [</a:t>
            </a:r>
            <a:r>
              <a:rPr lang="en-US" dirty="0">
                <a:hlinkClick r:id="rId3"/>
              </a:rPr>
              <a:t>17</a:t>
            </a:r>
            <a:r>
              <a:rPr lang="en-US" dirty="0"/>
              <a:t>] visualized rotation by attaching an </a:t>
            </a:r>
            <a:r>
              <a:rPr lang="en-US" dirty="0" err="1"/>
              <a:t>actin</a:t>
            </a:r>
            <a:r>
              <a:rPr lang="en-US" dirty="0"/>
              <a:t> filament to the F1 </a:t>
            </a:r>
            <a:r>
              <a:rPr lang="en-US" dirty="0" err="1"/>
              <a:t>ATPase</a:t>
            </a:r>
            <a:r>
              <a:rPr lang="en-US" dirty="0"/>
              <a:t> and a similar example is shown in figure 5, which is an artistic rendering of a hybrid </a:t>
            </a:r>
            <a:r>
              <a:rPr lang="en-US" dirty="0" err="1"/>
              <a:t>nano</a:t>
            </a:r>
            <a:r>
              <a:rPr lang="en-US" dirty="0"/>
              <a:t>-propeller system fabricated in the </a:t>
            </a:r>
            <a:r>
              <a:rPr lang="en-US" dirty="0" err="1"/>
              <a:t>Montemagno</a:t>
            </a:r>
            <a:r>
              <a:rPr lang="en-US" dirty="0"/>
              <a:t> group [</a:t>
            </a:r>
            <a:r>
              <a:rPr lang="en-US" dirty="0">
                <a:hlinkClick r:id="rId3"/>
              </a:rPr>
              <a:t>18</a:t>
            </a:r>
            <a:r>
              <a:rPr lang="en-US" dirty="0"/>
              <a:t>]</a:t>
            </a:r>
          </a:p>
        </p:txBody>
      </p:sp>
    </p:spTree>
    <p:extLst>
      <p:ext uri="{BB962C8B-B14F-4D97-AF65-F5344CB8AC3E}">
        <p14:creationId xmlns:p14="http://schemas.microsoft.com/office/powerpoint/2010/main" val="2729196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5586DB3-06FD-426C-8FD0-D3C0F7B73FE3}" type="slidenum">
              <a:rPr lang="en-US" smtClean="0"/>
              <a:pPr/>
              <a:t>20</a:t>
            </a:fld>
            <a:endParaRPr lang="en-US"/>
          </a:p>
        </p:txBody>
      </p:sp>
    </p:spTree>
    <p:extLst>
      <p:ext uri="{BB962C8B-B14F-4D97-AF65-F5344CB8AC3E}">
        <p14:creationId xmlns:p14="http://schemas.microsoft.com/office/powerpoint/2010/main" val="3133784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5586DB3-06FD-426C-8FD0-D3C0F7B73FE3}" type="slidenum">
              <a:rPr lang="en-US" smtClean="0"/>
              <a:pPr/>
              <a:t>21</a:t>
            </a:fld>
            <a:endParaRPr lang="en-US"/>
          </a:p>
        </p:txBody>
      </p:sp>
    </p:spTree>
    <p:extLst>
      <p:ext uri="{BB962C8B-B14F-4D97-AF65-F5344CB8AC3E}">
        <p14:creationId xmlns:p14="http://schemas.microsoft.com/office/powerpoint/2010/main" val="1873267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2C6C64-0711-4BE4-9C5C-1A9466D49F95}"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5B767C-368D-4404-8EFF-21FEB347626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2C6C64-0711-4BE4-9C5C-1A9466D49F95}"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5B767C-368D-4404-8EFF-21FEB347626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2C6C64-0711-4BE4-9C5C-1A9466D49F95}"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5B767C-368D-4404-8EFF-21FEB347626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with ref - lecture style2">
    <p:spTree>
      <p:nvGrpSpPr>
        <p:cNvPr id="1" name=""/>
        <p:cNvGrpSpPr/>
        <p:nvPr/>
      </p:nvGrpSpPr>
      <p:grpSpPr>
        <a:xfrm>
          <a:off x="0" y="0"/>
          <a:ext cx="0" cy="0"/>
          <a:chOff x="0" y="0"/>
          <a:chExt cx="0" cy="0"/>
        </a:xfrm>
      </p:grpSpPr>
      <p:sp>
        <p:nvSpPr>
          <p:cNvPr id="7" name="Rectangle 6"/>
          <p:cNvSpPr/>
          <p:nvPr userDrawn="1"/>
        </p:nvSpPr>
        <p:spPr>
          <a:xfrm>
            <a:off x="0" y="0"/>
            <a:ext cx="9144000" cy="571480"/>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142844" y="0"/>
            <a:ext cx="8858312" cy="571480"/>
          </a:xfrm>
        </p:spPr>
        <p:txBody>
          <a:bodyPr>
            <a:normAutofit/>
          </a:bodyPr>
          <a:lstStyle>
            <a:lvl1pPr>
              <a:defRPr sz="2800" b="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0" y="750075"/>
            <a:ext cx="9144000" cy="464347"/>
          </a:xfrm>
        </p:spPr>
        <p:txBody>
          <a:bodyPr>
            <a:noAutofit/>
          </a:bodyPr>
          <a:lstStyle>
            <a:lvl1pPr>
              <a:defRPr sz="2000"/>
            </a:lvl1pPr>
            <a:lvl2pPr>
              <a:defRPr sz="1800"/>
            </a:lvl2pPr>
            <a:lvl3pPr>
              <a:buNone/>
              <a:defRPr sz="1800"/>
            </a:lvl3pPr>
            <a:lvl4pPr>
              <a:defRPr sz="1600"/>
            </a:lvl4pPr>
            <a:lvl5pPr>
              <a:defRPr sz="1400"/>
            </a:lvl5pPr>
          </a:lstStyle>
          <a:p>
            <a:pPr lvl="0"/>
            <a:r>
              <a:rPr lang="en-US" dirty="0"/>
              <a:t>Click to edit Master text styles</a:t>
            </a:r>
          </a:p>
          <a:p>
            <a:pPr lvl="1"/>
            <a:r>
              <a:rPr lang="fr-CH" dirty="0"/>
              <a:t>second level</a:t>
            </a:r>
            <a:endParaRPr lang="en-US" dirty="0"/>
          </a:p>
          <a:p>
            <a:pPr lvl="1"/>
            <a:endParaRPr lang="en-US" dirty="0"/>
          </a:p>
        </p:txBody>
      </p:sp>
      <p:sp>
        <p:nvSpPr>
          <p:cNvPr id="4" name="Date Placeholder 3"/>
          <p:cNvSpPr>
            <a:spLocks noGrp="1"/>
          </p:cNvSpPr>
          <p:nvPr>
            <p:ph type="dt" sz="half" idx="10"/>
          </p:nvPr>
        </p:nvSpPr>
        <p:spPr>
          <a:xfrm>
            <a:off x="142844" y="6492899"/>
            <a:ext cx="2133600" cy="365125"/>
          </a:xfrm>
        </p:spPr>
        <p:txBody>
          <a:bodyPr/>
          <a:lstStyle/>
          <a:p>
            <a:fld id="{88D9594C-703D-4CBA-9D8E-2FDAB3D6F459}" type="datetime1">
              <a:rPr lang="en-US" smtClean="0"/>
              <a:pPr/>
              <a:t>2/14/2025</a:t>
            </a:fld>
            <a:endParaRPr lang="en-US" dirty="0"/>
          </a:p>
        </p:txBody>
      </p:sp>
      <p:sp>
        <p:nvSpPr>
          <p:cNvPr id="5" name="Footer Placeholder 4"/>
          <p:cNvSpPr>
            <a:spLocks noGrp="1"/>
          </p:cNvSpPr>
          <p:nvPr>
            <p:ph type="ftr" sz="quarter" idx="11"/>
          </p:nvPr>
        </p:nvSpPr>
        <p:spPr>
          <a:xfrm>
            <a:off x="3124200" y="6492899"/>
            <a:ext cx="2895600" cy="365125"/>
          </a:xfrm>
        </p:spPr>
        <p:txBody>
          <a:bodyPr/>
          <a:lstStyle/>
          <a:p>
            <a:endParaRPr lang="en-US" dirty="0"/>
          </a:p>
        </p:txBody>
      </p:sp>
      <p:sp>
        <p:nvSpPr>
          <p:cNvPr id="6" name="Slide Number Placeholder 5"/>
          <p:cNvSpPr>
            <a:spLocks noGrp="1"/>
          </p:cNvSpPr>
          <p:nvPr>
            <p:ph type="sldNum" sz="quarter" idx="12"/>
          </p:nvPr>
        </p:nvSpPr>
        <p:spPr>
          <a:xfrm>
            <a:off x="6796118" y="6492899"/>
            <a:ext cx="2133600" cy="365125"/>
          </a:xfrm>
        </p:spPr>
        <p:txBody>
          <a:bodyPr/>
          <a:lstStyle/>
          <a:p>
            <a:fld id="{F1CD2A95-2A76-4077-A9EB-C8278BA95BDB}" type="slidenum">
              <a:rPr lang="en-US" smtClean="0"/>
              <a:pPr/>
              <a:t>‹#›</a:t>
            </a:fld>
            <a:endParaRPr lang="en-US" dirty="0"/>
          </a:p>
        </p:txBody>
      </p:sp>
      <p:sp>
        <p:nvSpPr>
          <p:cNvPr id="10" name="Text Placeholder 13"/>
          <p:cNvSpPr>
            <a:spLocks noGrp="1"/>
          </p:cNvSpPr>
          <p:nvPr>
            <p:ph type="body" sz="quarter" idx="13"/>
          </p:nvPr>
        </p:nvSpPr>
        <p:spPr>
          <a:xfrm>
            <a:off x="0" y="6611420"/>
            <a:ext cx="4365892" cy="246580"/>
          </a:xfrm>
        </p:spPr>
        <p:txBody>
          <a:bodyPr lIns="252000" tIns="0" rIns="0" bIns="0">
            <a:noAutofit/>
          </a:bodyPr>
          <a:lstStyle>
            <a:lvl1pPr marL="342900" marR="0" indent="-342900" algn="l" defTabSz="914400" rtl="0" eaLnBrk="1" fontAlgn="base" latinLnBrk="0" hangingPunct="1">
              <a:lnSpc>
                <a:spcPct val="100000"/>
              </a:lnSpc>
              <a:spcBef>
                <a:spcPct val="20000"/>
              </a:spcBef>
              <a:spcAft>
                <a:spcPct val="0"/>
              </a:spcAft>
              <a:buClr>
                <a:srgbClr val="FF0000"/>
              </a:buClr>
              <a:buSzTx/>
              <a:buFontTx/>
              <a:buNone/>
              <a:tabLst/>
              <a:defRPr sz="1400"/>
            </a:lvl1pPr>
          </a:lstStyle>
          <a:p>
            <a:pPr lvl="0"/>
            <a:r>
              <a:rPr lang="en-US"/>
              <a:t>Click to edit Master text styles</a:t>
            </a:r>
          </a:p>
        </p:txBody>
      </p:sp>
      <p:sp>
        <p:nvSpPr>
          <p:cNvPr id="11" name="Content Placeholder 2"/>
          <p:cNvSpPr>
            <a:spLocks noGrp="1"/>
          </p:cNvSpPr>
          <p:nvPr>
            <p:ph idx="15"/>
          </p:nvPr>
        </p:nvSpPr>
        <p:spPr>
          <a:xfrm>
            <a:off x="0" y="5857892"/>
            <a:ext cx="9144000" cy="428628"/>
          </a:xfrm>
        </p:spPr>
        <p:txBody>
          <a:bodyPr>
            <a:noAutofit/>
          </a:bodyPr>
          <a:lstStyle>
            <a:lvl1pPr marL="177800" indent="-3175">
              <a:buClrTx/>
              <a:buNone/>
              <a:tabLst>
                <a:tab pos="450850" algn="l"/>
                <a:tab pos="723900" algn="l"/>
              </a:tabLst>
              <a:defRPr sz="2000"/>
            </a:lvl1pPr>
            <a:lvl2pPr>
              <a:defRPr sz="1800"/>
            </a:lvl2pPr>
            <a:lvl3pPr>
              <a:defRPr sz="1800"/>
            </a:lvl3pPr>
            <a:lvl4pPr>
              <a:defRPr sz="1600"/>
            </a:lvl4pPr>
            <a:lvl5pPr>
              <a:defRPr sz="1400"/>
            </a:lvl5pPr>
          </a:lstStyle>
          <a:p>
            <a:pPr lvl="0"/>
            <a:r>
              <a:rPr lang="en-US"/>
              <a:t>Click to edit Master text styles</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Slide - no 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80"/>
            <a:ext cx="9144000" cy="769441"/>
          </a:xfrm>
        </p:spPr>
        <p:txBody>
          <a:bodyPr wrap="square">
            <a:spAutoFit/>
          </a:bodyPr>
          <a:lstStyle>
            <a:lvl1pPr algn="ctr">
              <a:defRPr sz="4400" b="0" cap="none" spc="0">
                <a:ln>
                  <a:noFill/>
                </a:ln>
                <a:solidFill>
                  <a:schemeClr val="tx1"/>
                </a:solidFill>
                <a:effectLst>
                  <a:outerShdw blurRad="50800" dist="38100" dir="5400000" algn="t" rotWithShape="0">
                    <a:prstClr val="black">
                      <a:alpha val="4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0" y="1962152"/>
            <a:ext cx="9144000" cy="1179511"/>
          </a:xfrm>
        </p:spPr>
        <p:txBody>
          <a:bodyPr anchor="ctr" anchorCtr="0"/>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F786FE5-6EF3-421D-BC8A-FF1134203D2D}" type="datetime1">
              <a:rPr lang="en-US" smtClean="0"/>
              <a:pPr/>
              <a:t>2/14/2025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ext Placeholder 7"/>
          <p:cNvSpPr>
            <a:spLocks noGrp="1"/>
          </p:cNvSpPr>
          <p:nvPr>
            <p:ph type="body" sz="quarter" idx="13" hasCustomPrompt="1"/>
          </p:nvPr>
        </p:nvSpPr>
        <p:spPr>
          <a:xfrm>
            <a:off x="1371600" y="3357562"/>
            <a:ext cx="6400800" cy="2286016"/>
          </a:xfrm>
        </p:spPr>
        <p:txBody>
          <a:bodyPr>
            <a:normAutofit/>
          </a:bodyPr>
          <a:lstStyle>
            <a:lvl1pPr algn="ctr">
              <a:buNone/>
              <a:defRPr sz="2000" baseline="0"/>
            </a:lvl1pPr>
          </a:lstStyle>
          <a:p>
            <a:pPr lvl="0"/>
            <a:r>
              <a:rPr lang="en-US" dirty="0"/>
              <a:t>Name, affiliation</a:t>
            </a:r>
          </a:p>
        </p:txBody>
      </p:sp>
      <p:sp>
        <p:nvSpPr>
          <p:cNvPr id="7" name="Text Placeholder 7"/>
          <p:cNvSpPr>
            <a:spLocks noGrp="1"/>
          </p:cNvSpPr>
          <p:nvPr>
            <p:ph type="body" sz="quarter" idx="14" hasCustomPrompt="1"/>
          </p:nvPr>
        </p:nvSpPr>
        <p:spPr>
          <a:xfrm>
            <a:off x="2286000" y="6357964"/>
            <a:ext cx="4572000" cy="428622"/>
          </a:xfrm>
        </p:spPr>
        <p:txBody>
          <a:bodyPr>
            <a:normAutofit/>
          </a:bodyPr>
          <a:lstStyle>
            <a:lvl1pPr algn="ctr">
              <a:buNone/>
              <a:defRPr sz="1600"/>
            </a:lvl1pPr>
          </a:lstStyle>
          <a:p>
            <a:pPr lvl="0"/>
            <a:r>
              <a:rPr lang="fr-CH" dirty="0"/>
              <a:t>Date</a:t>
            </a:r>
            <a:endParaRPr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2C6C64-0711-4BE4-9C5C-1A9466D49F95}"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5B767C-368D-4404-8EFF-21FEB347626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2C6C64-0711-4BE4-9C5C-1A9466D49F95}"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5B767C-368D-4404-8EFF-21FEB347626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2C6C64-0711-4BE4-9C5C-1A9466D49F95}"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5B767C-368D-4404-8EFF-21FEB347626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2C6C64-0711-4BE4-9C5C-1A9466D49F95}" type="datetimeFigureOut">
              <a:rPr lang="en-US" smtClean="0"/>
              <a:pPr/>
              <a:t>2/14/2025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5B767C-368D-4404-8EFF-21FEB347626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2C6C64-0711-4BE4-9C5C-1A9466D49F95}" type="datetimeFigureOut">
              <a:rPr lang="en-US" smtClean="0"/>
              <a:pPr/>
              <a:t>2/14/2025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5B767C-368D-4404-8EFF-21FEB347626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2C6C64-0711-4BE4-9C5C-1A9466D49F95}" type="datetimeFigureOut">
              <a:rPr lang="en-US" smtClean="0"/>
              <a:pPr/>
              <a:t>2/14/2025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5B767C-368D-4404-8EFF-21FEB347626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2C6C64-0711-4BE4-9C5C-1A9466D49F95}"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5B767C-368D-4404-8EFF-21FEB347626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2C6C64-0711-4BE4-9C5C-1A9466D49F95}"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5B767C-368D-4404-8EFF-21FEB347626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2C6C64-0711-4BE4-9C5C-1A9466D49F95}" type="datetimeFigureOut">
              <a:rPr lang="en-US" smtClean="0"/>
              <a:pPr/>
              <a:t>2/14/2025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B767C-368D-4404-8EFF-21FEB347626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2.gif"/><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hyperlink" Target="https://moodle.epfl.ch/course/view.php?id=15044"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mailto:aleksandra.radenovic@epfl.ch"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image" Target="../media/image13.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video" Target="file:///D:\Teaching\MSMB\Movies\catch.avi"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1.gi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alakesandra.radenovic@epfl.ch" TargetMode="Externa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hyperlink" Target="https://moodle.epfl.ch/pluginfile.php/3335177/mod_folder/content/0/Fundamentals%20in%20Biophotonics_Optogenetics1.odp?forcedownload=1" TargetMode="External"/><Relationship Id="rId3" Type="http://schemas.openxmlformats.org/officeDocument/2006/relationships/hyperlink" Target="https://moodle.epfl.ch/pluginfile.php/3335177/mod_folder/content/0/Fundamentals%20in%20Biophotonics_latice_light.odp?forcedownload=1" TargetMode="External"/><Relationship Id="rId7" Type="http://schemas.openxmlformats.org/officeDocument/2006/relationships/hyperlink" Target="https://moodle.epfl.ch/pluginfile.php/3335177/mod_folder/content/0/Fundamentals%20in%20Biophotonics_Optical%20tweezers%202.odp?forcedownload=1" TargetMode="External"/><Relationship Id="rId12" Type="http://schemas.openxmlformats.org/officeDocument/2006/relationships/hyperlink" Target="https://moodle.epfl.ch/pluginfile.php/3335177/mod_folder/content/0/Fundamentals%20in%20Biophotonics_DNAnano.odp?forcedownload=1" TargetMode="External"/><Relationship Id="rId2" Type="http://schemas.openxmlformats.org/officeDocument/2006/relationships/hyperlink" Target="https://moodle.epfl.ch/pluginfile.php/3335177/mod_folder/content/0/Fundamentals%20in%20Biophotonics_OCT.odp?forcedownload=1" TargetMode="External"/><Relationship Id="rId1" Type="http://schemas.openxmlformats.org/officeDocument/2006/relationships/slideLayout" Target="../slideLayouts/slideLayout12.xml"/><Relationship Id="rId6" Type="http://schemas.openxmlformats.org/officeDocument/2006/relationships/hyperlink" Target="https://moodle.epfl.ch/pluginfile.php/3335177/mod_folder/content/0/Fundamentals%20in%20Biophotonics_Optical%20tweezers%201.odp?forcedownload=1" TargetMode="External"/><Relationship Id="rId11" Type="http://schemas.openxmlformats.org/officeDocument/2006/relationships/hyperlink" Target="https://moodle.epfl.ch/pluginfile.php/3335177/mod_folder/content/0/Fundamentals%20in%20Biophotonics_PAINT.odp?forcedownload=1" TargetMode="External"/><Relationship Id="rId5" Type="http://schemas.openxmlformats.org/officeDocument/2006/relationships/hyperlink" Target="https://moodle.epfl.ch/pluginfile.php/3335177/mod_folder/content/0/Fundamentals%20in%20Biophotonics_Single%20cell%20quantitative%20measurements_2.odp?forcedownload=1" TargetMode="External"/><Relationship Id="rId10" Type="http://schemas.openxmlformats.org/officeDocument/2006/relationships/hyperlink" Target="https://moodle.epfl.ch/pluginfile.php/3335177/mod_folder/content/0/Fundamentals%20in%20Biophotonics_SMLM.odp?forcedownload=1" TargetMode="External"/><Relationship Id="rId4" Type="http://schemas.openxmlformats.org/officeDocument/2006/relationships/hyperlink" Target="https://moodle.epfl.ch/pluginfile.php/3335177/mod_folder/content/0/Fundamentals%20in%20Biophotonics_Single%20cell%20quantitative%20measurements_1.odp?forcedownload=1" TargetMode="External"/><Relationship Id="rId9" Type="http://schemas.openxmlformats.org/officeDocument/2006/relationships/hyperlink" Target="https://moodle.epfl.ch/pluginfile.php/3335177/mod_folder/content/0/Fundamentals%20in%20Biophotonics_Optogenetics2.odp?forcedownload=1"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10034"/>
            <a:ext cx="9144000" cy="769441"/>
          </a:xfrm>
        </p:spPr>
        <p:txBody>
          <a:bodyPr/>
          <a:lstStyle/>
          <a:p>
            <a:r>
              <a:rPr lang="en-US" dirty="0"/>
              <a:t>Fundamentals in Biophotonics </a:t>
            </a:r>
          </a:p>
        </p:txBody>
      </p:sp>
      <p:sp>
        <p:nvSpPr>
          <p:cNvPr id="7" name="Subtitle 6"/>
          <p:cNvSpPr>
            <a:spLocks noGrp="1"/>
          </p:cNvSpPr>
          <p:nvPr>
            <p:ph type="subTitle" idx="1"/>
          </p:nvPr>
        </p:nvSpPr>
        <p:spPr>
          <a:xfrm>
            <a:off x="685800" y="1962152"/>
            <a:ext cx="7772400" cy="1179511"/>
          </a:xfrm>
        </p:spPr>
        <p:txBody>
          <a:bodyPr>
            <a:normAutofit/>
          </a:bodyPr>
          <a:lstStyle/>
          <a:p>
            <a:endParaRPr lang="en-GB" i="1" dirty="0"/>
          </a:p>
        </p:txBody>
      </p:sp>
      <p:sp>
        <p:nvSpPr>
          <p:cNvPr id="9" name="Text Placeholder 7"/>
          <p:cNvSpPr>
            <a:spLocks noGrp="1"/>
          </p:cNvSpPr>
          <p:nvPr>
            <p:ph type="body" sz="quarter" idx="13"/>
          </p:nvPr>
        </p:nvSpPr>
        <p:spPr/>
        <p:txBody>
          <a:bodyPr>
            <a:normAutofit/>
          </a:bodyPr>
          <a:lstStyle/>
          <a:p>
            <a:r>
              <a:rPr lang="en-US" u="sng" dirty="0"/>
              <a:t>Aleksandra Radenovic</a:t>
            </a:r>
          </a:p>
          <a:p>
            <a:r>
              <a:rPr lang="fr-CH" dirty="0"/>
              <a:t>aleksandra.radenovic@epfl.ch</a:t>
            </a:r>
            <a:endParaRPr lang="en-US" dirty="0"/>
          </a:p>
          <a:p>
            <a:endParaRPr lang="en-US" dirty="0"/>
          </a:p>
          <a:p>
            <a:r>
              <a:rPr lang="en-US" dirty="0"/>
              <a:t>EPFL – Ecole Polytechnique Federale de Lausanne</a:t>
            </a:r>
          </a:p>
          <a:p>
            <a:r>
              <a:rPr lang="en-US" dirty="0"/>
              <a:t>Bioengineering Institute IBI</a:t>
            </a:r>
          </a:p>
        </p:txBody>
      </p:sp>
      <p:sp>
        <p:nvSpPr>
          <p:cNvPr id="11" name="Text Placeholder 10"/>
          <p:cNvSpPr>
            <a:spLocks noGrp="1"/>
          </p:cNvSpPr>
          <p:nvPr>
            <p:ph type="body" sz="quarter" idx="14"/>
          </p:nvPr>
        </p:nvSpPr>
        <p:spPr/>
        <p:txBody>
          <a:bodyPr/>
          <a:lstStyle/>
          <a:p>
            <a:r>
              <a:rPr lang="en-US" dirty="0"/>
              <a:t>  17.02.2025.</a:t>
            </a:r>
          </a:p>
        </p:txBody>
      </p:sp>
      <p:pic>
        <p:nvPicPr>
          <p:cNvPr id="6146" name="Picture 2" descr="Image result for epfl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5653385"/>
            <a:ext cx="2141351" cy="6556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Outline</a:t>
            </a:r>
          </a:p>
        </p:txBody>
      </p:sp>
      <p:sp>
        <p:nvSpPr>
          <p:cNvPr id="3" name="Content Placeholder 2"/>
          <p:cNvSpPr>
            <a:spLocks noGrp="1"/>
          </p:cNvSpPr>
          <p:nvPr>
            <p:ph idx="1"/>
          </p:nvPr>
        </p:nvSpPr>
        <p:spPr/>
        <p:txBody>
          <a:bodyPr/>
          <a:lstStyle/>
          <a:p>
            <a:r>
              <a:rPr lang="en-US" dirty="0"/>
              <a:t>Photobiology  Interaction of light with cells  1 week </a:t>
            </a:r>
          </a:p>
          <a:p>
            <a:pPr lvl="1"/>
            <a:r>
              <a:rPr lang="en-US" dirty="0"/>
              <a:t>Light absorption in the cells  </a:t>
            </a:r>
          </a:p>
          <a:p>
            <a:pPr lvl="2"/>
            <a:r>
              <a:rPr lang="en-US" dirty="0"/>
              <a:t>	</a:t>
            </a:r>
            <a:r>
              <a:rPr lang="en-US" sz="1400" dirty="0"/>
              <a:t>endogenous  ( cell constituents)</a:t>
            </a:r>
          </a:p>
          <a:p>
            <a:pPr lvl="2"/>
            <a:r>
              <a:rPr lang="en-US" sz="1400" dirty="0"/>
              <a:t>	exogenous (photosensitizers</a:t>
            </a:r>
            <a:r>
              <a:rPr lang="en-US" dirty="0"/>
              <a:t>)</a:t>
            </a:r>
          </a:p>
          <a:p>
            <a:pPr lvl="1"/>
            <a:r>
              <a:rPr lang="en-US" dirty="0"/>
              <a:t>Radiative processes </a:t>
            </a:r>
          </a:p>
          <a:p>
            <a:pPr lvl="2"/>
            <a:r>
              <a:rPr lang="en-US" sz="1400" dirty="0" err="1"/>
              <a:t>Autofluorescence</a:t>
            </a:r>
            <a:r>
              <a:rPr lang="en-US" sz="1400" dirty="0"/>
              <a:t> (NADH, </a:t>
            </a:r>
            <a:r>
              <a:rPr lang="en-US" sz="1400" dirty="0" err="1"/>
              <a:t>flavins</a:t>
            </a:r>
            <a:r>
              <a:rPr lang="en-US" sz="1400" dirty="0"/>
              <a:t> ,  aromatic amino acid such as tryptophan tyrosine phenylalanine  )</a:t>
            </a:r>
          </a:p>
          <a:p>
            <a:pPr lvl="2"/>
            <a:r>
              <a:rPr lang="en-US" sz="1400" dirty="0"/>
              <a:t>Protein degradation  ( </a:t>
            </a:r>
            <a:r>
              <a:rPr lang="en-US" sz="1400" dirty="0" err="1"/>
              <a:t>photoaddition</a:t>
            </a:r>
            <a:r>
              <a:rPr lang="en-US" sz="1400" dirty="0"/>
              <a:t>, </a:t>
            </a:r>
            <a:r>
              <a:rPr lang="en-US" sz="1400" dirty="0" err="1"/>
              <a:t>photofragmentation</a:t>
            </a:r>
            <a:r>
              <a:rPr lang="en-US" sz="1400" dirty="0"/>
              <a:t> , photo-oxidation, photo hydration, </a:t>
            </a:r>
            <a:r>
              <a:rPr lang="en-US" sz="1400" dirty="0" err="1"/>
              <a:t>cis</a:t>
            </a:r>
            <a:r>
              <a:rPr lang="en-US" sz="1400" dirty="0"/>
              <a:t>-trans </a:t>
            </a:r>
            <a:r>
              <a:rPr lang="en-US" sz="1400" dirty="0" err="1"/>
              <a:t>isomerization</a:t>
            </a:r>
            <a:r>
              <a:rPr lang="en-US" sz="1400" dirty="0"/>
              <a:t>, </a:t>
            </a:r>
            <a:r>
              <a:rPr lang="en-US" sz="1400" dirty="0" err="1"/>
              <a:t>photorearegment</a:t>
            </a:r>
            <a:r>
              <a:rPr lang="en-US" sz="1400" dirty="0"/>
              <a:t>)</a:t>
            </a:r>
          </a:p>
          <a:p>
            <a:pPr lvl="2"/>
            <a:r>
              <a:rPr lang="en-US" sz="1400" dirty="0"/>
              <a:t>Principle of photosensitized oxidation process </a:t>
            </a:r>
          </a:p>
          <a:p>
            <a:pPr lvl="1"/>
            <a:r>
              <a:rPr lang="en-US" dirty="0" err="1"/>
              <a:t>Nonradiative</a:t>
            </a:r>
            <a:r>
              <a:rPr lang="en-US" dirty="0"/>
              <a:t> process</a:t>
            </a:r>
          </a:p>
          <a:p>
            <a:pPr lvl="2"/>
            <a:r>
              <a:rPr lang="en-US" sz="1400" dirty="0"/>
              <a:t>photochemical, excited state chemistry </a:t>
            </a:r>
          </a:p>
          <a:p>
            <a:pPr lvl="2"/>
            <a:r>
              <a:rPr lang="en-US" sz="1400" dirty="0" err="1"/>
              <a:t>Photodisruption</a:t>
            </a:r>
            <a:r>
              <a:rPr lang="en-US" sz="1400" dirty="0"/>
              <a:t> </a:t>
            </a:r>
          </a:p>
          <a:p>
            <a:pPr lvl="2"/>
            <a:r>
              <a:rPr lang="en-US" sz="1400" dirty="0" err="1"/>
              <a:t>Photoablation</a:t>
            </a:r>
            <a:r>
              <a:rPr lang="en-US" sz="1400" dirty="0"/>
              <a:t> </a:t>
            </a:r>
          </a:p>
          <a:p>
            <a:pPr lvl="1"/>
            <a:r>
              <a:rPr lang="en-US" dirty="0"/>
              <a:t>Light Scattering</a:t>
            </a:r>
          </a:p>
          <a:p>
            <a:pPr lvl="1"/>
            <a:r>
              <a:rPr lang="en-US" sz="1400" dirty="0"/>
              <a:t>Elastic ( Rayleigh and Mie )</a:t>
            </a:r>
          </a:p>
          <a:p>
            <a:pPr lvl="1"/>
            <a:r>
              <a:rPr lang="en-US" sz="1400" dirty="0"/>
              <a:t>Inelastic ( </a:t>
            </a:r>
            <a:r>
              <a:rPr lang="en-US" sz="1400" dirty="0" err="1"/>
              <a:t>Brillouin</a:t>
            </a:r>
            <a:r>
              <a:rPr lang="en-US" sz="1400" dirty="0"/>
              <a:t> and Raman)</a:t>
            </a:r>
          </a:p>
          <a:p>
            <a:pPr lvl="1"/>
            <a:r>
              <a:rPr lang="en-US" dirty="0"/>
              <a:t>Photosynthesis</a:t>
            </a:r>
          </a:p>
          <a:p>
            <a:pPr lvl="2"/>
            <a:r>
              <a:rPr lang="en-US" sz="1400" dirty="0"/>
              <a:t> </a:t>
            </a:r>
            <a:endParaRPr lang="en-US" dirty="0"/>
          </a:p>
          <a:p>
            <a:pPr lvl="1"/>
            <a:endParaRPr lang="en-US" dirty="0"/>
          </a:p>
          <a:p>
            <a:pPr lvl="2"/>
            <a:endParaRPr lang="en-US" dirty="0"/>
          </a:p>
        </p:txBody>
      </p:sp>
      <p:sp>
        <p:nvSpPr>
          <p:cNvPr id="4" name="Text Placeholder 3"/>
          <p:cNvSpPr>
            <a:spLocks noGrp="1"/>
          </p:cNvSpPr>
          <p:nvPr>
            <p:ph type="body" sz="quarter" idx="13"/>
          </p:nvPr>
        </p:nvSpPr>
        <p:spPr/>
        <p:txBody>
          <a:bodyPr/>
          <a:lstStyle/>
          <a:p>
            <a:endParaRPr lang="en-US"/>
          </a:p>
        </p:txBody>
      </p:sp>
      <p:sp>
        <p:nvSpPr>
          <p:cNvPr id="5" name="Content Placeholder 4"/>
          <p:cNvSpPr>
            <a:spLocks noGrp="1"/>
          </p:cNvSpPr>
          <p:nvPr>
            <p:ph idx="15"/>
          </p:nvPr>
        </p:nvSpPr>
        <p:spPr/>
        <p:txBody>
          <a:bodyPr/>
          <a:lstStyle/>
          <a:p>
            <a:endParaRPr lang="en-US" dirty="0"/>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Outline</a:t>
            </a:r>
          </a:p>
        </p:txBody>
      </p:sp>
      <p:sp>
        <p:nvSpPr>
          <p:cNvPr id="3" name="Content Placeholder 2"/>
          <p:cNvSpPr>
            <a:spLocks noGrp="1"/>
          </p:cNvSpPr>
          <p:nvPr>
            <p:ph idx="1"/>
          </p:nvPr>
        </p:nvSpPr>
        <p:spPr>
          <a:xfrm>
            <a:off x="0" y="762000"/>
            <a:ext cx="9144000" cy="464347"/>
          </a:xfrm>
        </p:spPr>
        <p:txBody>
          <a:bodyPr/>
          <a:lstStyle/>
          <a:p>
            <a:r>
              <a:rPr lang="en-US" dirty="0"/>
              <a:t>Bioimaging : Principles and Techniques  2 weeks </a:t>
            </a:r>
          </a:p>
          <a:p>
            <a:pPr lvl="1"/>
            <a:r>
              <a:rPr lang="en-US" dirty="0"/>
              <a:t>Utilizes an optical contrast such as difference in light transmission , reflection and fluorescence between the region  to be imaged and the surrounding region  (background) </a:t>
            </a:r>
          </a:p>
          <a:p>
            <a:pPr marL="342900" lvl="1" indent="-342900">
              <a:buFont typeface="Arial" pitchFamily="34" charset="0"/>
              <a:buChar char="•"/>
            </a:pPr>
            <a:r>
              <a:rPr lang="en-US" sz="2000" dirty="0"/>
              <a:t>Short overview on Optical imaging </a:t>
            </a:r>
          </a:p>
          <a:p>
            <a:pPr lvl="1"/>
            <a:r>
              <a:rPr lang="en-US" dirty="0"/>
              <a:t>Short overview on Optical imaging </a:t>
            </a:r>
          </a:p>
          <a:p>
            <a:pPr lvl="1"/>
            <a:r>
              <a:rPr lang="en-US" dirty="0"/>
              <a:t>Transmission </a:t>
            </a:r>
          </a:p>
          <a:p>
            <a:pPr lvl="1"/>
            <a:r>
              <a:rPr lang="en-US" dirty="0"/>
              <a:t>Fluorescence microscopy </a:t>
            </a:r>
          </a:p>
          <a:p>
            <a:pPr lvl="1"/>
            <a:r>
              <a:rPr lang="en-US" dirty="0" err="1"/>
              <a:t>Confocal</a:t>
            </a:r>
            <a:endParaRPr lang="en-US" dirty="0"/>
          </a:p>
          <a:p>
            <a:pPr lvl="1"/>
            <a:r>
              <a:rPr lang="en-US" dirty="0" err="1"/>
              <a:t>Multiphoton</a:t>
            </a:r>
            <a:r>
              <a:rPr lang="en-US" dirty="0"/>
              <a:t> </a:t>
            </a:r>
          </a:p>
          <a:p>
            <a:pPr lvl="1"/>
            <a:r>
              <a:rPr lang="en-US" dirty="0"/>
              <a:t>Optical coherence tomography </a:t>
            </a:r>
          </a:p>
          <a:p>
            <a:pPr lvl="1"/>
            <a:r>
              <a:rPr lang="en-US" dirty="0"/>
              <a:t>Near field optical microscopy </a:t>
            </a:r>
          </a:p>
          <a:p>
            <a:pPr lvl="1"/>
            <a:r>
              <a:rPr lang="en-US" dirty="0"/>
              <a:t>FRET imaging</a:t>
            </a:r>
          </a:p>
          <a:p>
            <a:pPr lvl="1"/>
            <a:r>
              <a:rPr lang="en-US" dirty="0"/>
              <a:t>FLIM</a:t>
            </a:r>
          </a:p>
          <a:p>
            <a:pPr lvl="1"/>
            <a:r>
              <a:rPr lang="en-US" dirty="0"/>
              <a:t>Nonlinear optical imaging </a:t>
            </a:r>
          </a:p>
          <a:p>
            <a:pPr lvl="1"/>
            <a:r>
              <a:rPr lang="en-US" dirty="0"/>
              <a:t>SH Microscopy </a:t>
            </a:r>
          </a:p>
          <a:p>
            <a:pPr lvl="1"/>
            <a:r>
              <a:rPr lang="en-US" dirty="0"/>
              <a:t>CARS </a:t>
            </a:r>
          </a:p>
          <a:p>
            <a:pPr lvl="1"/>
            <a:r>
              <a:rPr lang="en-US" dirty="0"/>
              <a:t>Super-resolution </a:t>
            </a:r>
          </a:p>
          <a:p>
            <a:pPr lvl="1"/>
            <a:endParaRPr lang="en-US" dirty="0"/>
          </a:p>
        </p:txBody>
      </p:sp>
      <p:sp>
        <p:nvSpPr>
          <p:cNvPr id="4" name="Text Placeholder 3"/>
          <p:cNvSpPr>
            <a:spLocks noGrp="1"/>
          </p:cNvSpPr>
          <p:nvPr>
            <p:ph type="body" sz="quarter" idx="13"/>
          </p:nvPr>
        </p:nvSpPr>
        <p:spPr/>
        <p:txBody>
          <a:bodyPr/>
          <a:lstStyle/>
          <a:p>
            <a:endParaRPr lang="en-US"/>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Outline</a:t>
            </a:r>
          </a:p>
        </p:txBody>
      </p:sp>
      <p:sp>
        <p:nvSpPr>
          <p:cNvPr id="3" name="Content Placeholder 2"/>
          <p:cNvSpPr>
            <a:spLocks noGrp="1"/>
          </p:cNvSpPr>
          <p:nvPr>
            <p:ph idx="1"/>
          </p:nvPr>
        </p:nvSpPr>
        <p:spPr/>
        <p:txBody>
          <a:bodyPr/>
          <a:lstStyle/>
          <a:p>
            <a:r>
              <a:rPr lang="en-US" dirty="0"/>
              <a:t>Bioimaging applications  2 week </a:t>
            </a:r>
          </a:p>
          <a:p>
            <a:r>
              <a:rPr lang="en-US" dirty="0"/>
              <a:t>Fluorophores as </a:t>
            </a:r>
            <a:r>
              <a:rPr lang="en-US" dirty="0" err="1"/>
              <a:t>bioimaging</a:t>
            </a:r>
            <a:r>
              <a:rPr lang="en-US" dirty="0"/>
              <a:t> markers </a:t>
            </a:r>
          </a:p>
          <a:p>
            <a:pPr lvl="1"/>
            <a:r>
              <a:rPr lang="en-US" dirty="0"/>
              <a:t>Endogenous</a:t>
            </a:r>
          </a:p>
          <a:p>
            <a:pPr lvl="1"/>
            <a:r>
              <a:rPr lang="en-US" dirty="0"/>
              <a:t>Exogenous  (fluorophores targeting specific biological molecules without prior coupling and fluorophores that need to be conjugated )</a:t>
            </a:r>
          </a:p>
          <a:p>
            <a:pPr lvl="2"/>
            <a:r>
              <a:rPr lang="en-US" dirty="0"/>
              <a:t>Organ metallic</a:t>
            </a:r>
          </a:p>
          <a:p>
            <a:pPr lvl="2"/>
            <a:r>
              <a:rPr lang="en-US" dirty="0"/>
              <a:t>Near-IR and IR </a:t>
            </a:r>
          </a:p>
          <a:p>
            <a:pPr lvl="2"/>
            <a:r>
              <a:rPr lang="en-US" dirty="0"/>
              <a:t>Two-Photon </a:t>
            </a:r>
          </a:p>
          <a:p>
            <a:pPr lvl="2"/>
            <a:r>
              <a:rPr lang="en-US" dirty="0"/>
              <a:t>Inorganic </a:t>
            </a:r>
            <a:r>
              <a:rPr lang="en-US" dirty="0" err="1"/>
              <a:t>Nanoparticles</a:t>
            </a:r>
            <a:r>
              <a:rPr lang="en-US" dirty="0"/>
              <a:t>  (QD  etc) </a:t>
            </a:r>
          </a:p>
          <a:p>
            <a:pPr lvl="2"/>
            <a:r>
              <a:rPr lang="en-US" dirty="0"/>
              <a:t>GFP based labeling falls between endogenous and exogenous </a:t>
            </a:r>
          </a:p>
          <a:p>
            <a:pPr lvl="2"/>
            <a:r>
              <a:rPr lang="en-US" dirty="0"/>
              <a:t>Organelle targeting fluorophores </a:t>
            </a:r>
          </a:p>
          <a:p>
            <a:pPr lvl="2"/>
            <a:r>
              <a:rPr lang="en-US" dirty="0"/>
              <a:t>DNA targeting fluorophores  -FISH (Fluorescence in situ hybridization) </a:t>
            </a:r>
          </a:p>
          <a:p>
            <a:r>
              <a:rPr lang="en-US" dirty="0"/>
              <a:t>Probing the </a:t>
            </a:r>
            <a:r>
              <a:rPr lang="en-US" dirty="0" err="1"/>
              <a:t>Celular</a:t>
            </a:r>
            <a:r>
              <a:rPr lang="en-US" dirty="0"/>
              <a:t> Ionic Environment </a:t>
            </a:r>
          </a:p>
          <a:p>
            <a:pPr lvl="1"/>
            <a:r>
              <a:rPr lang="en-US" dirty="0"/>
              <a:t>Ca imaging </a:t>
            </a:r>
          </a:p>
          <a:p>
            <a:pPr lvl="1"/>
            <a:r>
              <a:rPr lang="en-US" dirty="0"/>
              <a:t>pH sensing fluorophores </a:t>
            </a:r>
          </a:p>
          <a:p>
            <a:pPr lvl="1"/>
            <a:r>
              <a:rPr lang="en-US" dirty="0"/>
              <a:t>Two photon tracking of drug cell interactions</a:t>
            </a:r>
          </a:p>
          <a:p>
            <a:pPr lvl="1"/>
            <a:r>
              <a:rPr lang="en-US" dirty="0" err="1"/>
              <a:t>Optogenetics</a:t>
            </a:r>
            <a:endParaRPr lang="en-US" dirty="0"/>
          </a:p>
          <a:p>
            <a:pPr lvl="1"/>
            <a:r>
              <a:rPr lang="en-US" dirty="0"/>
              <a:t> </a:t>
            </a:r>
          </a:p>
          <a:p>
            <a:pPr lvl="2"/>
            <a:endParaRPr lang="en-US" dirty="0"/>
          </a:p>
          <a:p>
            <a:pPr lvl="2"/>
            <a:endParaRPr lang="en-US" dirty="0"/>
          </a:p>
          <a:p>
            <a:pPr lvl="2"/>
            <a:endParaRPr lang="en-US" dirty="0"/>
          </a:p>
          <a:p>
            <a:pPr lvl="1"/>
            <a:endParaRPr lang="en-US" dirty="0"/>
          </a:p>
        </p:txBody>
      </p:sp>
      <p:sp>
        <p:nvSpPr>
          <p:cNvPr id="4" name="Text Placeholder 3"/>
          <p:cNvSpPr>
            <a:spLocks noGrp="1"/>
          </p:cNvSpPr>
          <p:nvPr>
            <p:ph type="body" sz="quarter" idx="13"/>
          </p:nvPr>
        </p:nvSpPr>
        <p:spPr/>
        <p:txBody>
          <a:bodyPr/>
          <a:lstStyle/>
          <a:p>
            <a:endParaRPr lang="en-US"/>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Outline</a:t>
            </a:r>
          </a:p>
        </p:txBody>
      </p:sp>
      <p:sp>
        <p:nvSpPr>
          <p:cNvPr id="3" name="Content Placeholder 2"/>
          <p:cNvSpPr>
            <a:spLocks noGrp="1"/>
          </p:cNvSpPr>
          <p:nvPr>
            <p:ph idx="1"/>
          </p:nvPr>
        </p:nvSpPr>
        <p:spPr>
          <a:xfrm>
            <a:off x="0" y="750075"/>
            <a:ext cx="9144000" cy="4964925"/>
          </a:xfrm>
        </p:spPr>
        <p:txBody>
          <a:bodyPr/>
          <a:lstStyle/>
          <a:p>
            <a:r>
              <a:rPr lang="en-US" dirty="0"/>
              <a:t>Tissue imaging </a:t>
            </a:r>
          </a:p>
          <a:p>
            <a:pPr lvl="1"/>
            <a:r>
              <a:rPr lang="en-US" dirty="0"/>
              <a:t>Optical coherence tomography (OCT)</a:t>
            </a:r>
          </a:p>
          <a:p>
            <a:pPr lvl="1"/>
            <a:r>
              <a:rPr lang="en-US" dirty="0"/>
              <a:t>Two-photon excitation laser scanning microscopy (TPLSM) </a:t>
            </a:r>
          </a:p>
          <a:p>
            <a:r>
              <a:rPr lang="en-US" dirty="0"/>
              <a:t>In vivo imaging </a:t>
            </a:r>
          </a:p>
          <a:p>
            <a:pPr lvl="1"/>
            <a:r>
              <a:rPr lang="en-US" dirty="0"/>
              <a:t>Corneal imaging </a:t>
            </a:r>
          </a:p>
          <a:p>
            <a:pPr lvl="1"/>
            <a:r>
              <a:rPr lang="en-US" dirty="0"/>
              <a:t>Retinal imaging </a:t>
            </a:r>
          </a:p>
          <a:p>
            <a:pPr lvl="1"/>
            <a:r>
              <a:rPr lang="en-US" dirty="0"/>
              <a:t>Optical mammography by NIRF </a:t>
            </a:r>
          </a:p>
          <a:p>
            <a:pPr lvl="1"/>
            <a:r>
              <a:rPr lang="en-US" dirty="0"/>
              <a:t>Catheter based OCT </a:t>
            </a:r>
          </a:p>
        </p:txBody>
      </p:sp>
      <p:sp>
        <p:nvSpPr>
          <p:cNvPr id="4" name="Text Placeholder 3"/>
          <p:cNvSpPr>
            <a:spLocks noGrp="1"/>
          </p:cNvSpPr>
          <p:nvPr>
            <p:ph type="body" sz="quarter" idx="13"/>
          </p:nvPr>
        </p:nvSpPr>
        <p:spPr/>
        <p:txBody>
          <a:bodyPr/>
          <a:lstStyle/>
          <a:p>
            <a:endParaRPr lang="en-US"/>
          </a:p>
        </p:txBody>
      </p:sp>
      <p:sp>
        <p:nvSpPr>
          <p:cNvPr id="5" name="Content Placeholder 4"/>
          <p:cNvSpPr>
            <a:spLocks noGrp="1"/>
          </p:cNvSpPr>
          <p:nvPr>
            <p:ph idx="15"/>
          </p:nvPr>
        </p:nvSpPr>
        <p:spPr/>
        <p:txBody>
          <a:bodyPr/>
          <a:lstStyle/>
          <a:p>
            <a:endParaRPr lang="en-US"/>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Outline</a:t>
            </a:r>
          </a:p>
        </p:txBody>
      </p:sp>
      <p:sp>
        <p:nvSpPr>
          <p:cNvPr id="3" name="Content Placeholder 2"/>
          <p:cNvSpPr>
            <a:spLocks noGrp="1"/>
          </p:cNvSpPr>
          <p:nvPr>
            <p:ph idx="1"/>
          </p:nvPr>
        </p:nvSpPr>
        <p:spPr/>
        <p:txBody>
          <a:bodyPr/>
          <a:lstStyle/>
          <a:p>
            <a:r>
              <a:rPr lang="en-US" dirty="0"/>
              <a:t>Optical Biosensors and Microarray 1 week </a:t>
            </a:r>
          </a:p>
          <a:p>
            <a:endParaRPr lang="en-US" dirty="0"/>
          </a:p>
          <a:p>
            <a:r>
              <a:rPr lang="en-US" dirty="0" err="1"/>
              <a:t>Optogenetics</a:t>
            </a:r>
            <a:r>
              <a:rPr lang="en-US" dirty="0"/>
              <a:t>   1 week </a:t>
            </a:r>
          </a:p>
          <a:p>
            <a:endParaRPr lang="en-US" dirty="0"/>
          </a:p>
          <a:p>
            <a:r>
              <a:rPr lang="en-US" dirty="0" err="1"/>
              <a:t>Labelfree</a:t>
            </a:r>
            <a:r>
              <a:rPr lang="en-US" dirty="0"/>
              <a:t>: Surface Plasmon resonance (SPR) and dielectric waveguide methods, biosensors based on whispering gallery modes in </a:t>
            </a:r>
            <a:r>
              <a:rPr lang="en-US" dirty="0" err="1"/>
              <a:t>microresonators</a:t>
            </a:r>
            <a:r>
              <a:rPr lang="en-US" dirty="0"/>
              <a:t>. 1 week </a:t>
            </a:r>
          </a:p>
          <a:p>
            <a:endParaRPr lang="en-US" dirty="0"/>
          </a:p>
          <a:p>
            <a:r>
              <a:rPr lang="en-US" dirty="0"/>
              <a:t>Recapitulation and preparation for exam  1 week</a:t>
            </a:r>
          </a:p>
          <a:p>
            <a:pPr marL="0" indent="0">
              <a:buNone/>
            </a:pPr>
            <a:r>
              <a:rPr lang="en-US" dirty="0"/>
              <a:t> </a:t>
            </a:r>
          </a:p>
          <a:p>
            <a:pPr marL="0" indent="0">
              <a:buNone/>
            </a:pPr>
            <a:endParaRPr lang="en-US" dirty="0"/>
          </a:p>
          <a:p>
            <a:pPr marL="0" indent="0">
              <a:buNone/>
            </a:pPr>
            <a:endParaRPr lang="en-US" dirty="0"/>
          </a:p>
        </p:txBody>
      </p:sp>
      <p:sp>
        <p:nvSpPr>
          <p:cNvPr id="4" name="Text Placeholder 3"/>
          <p:cNvSpPr>
            <a:spLocks noGrp="1"/>
          </p:cNvSpPr>
          <p:nvPr>
            <p:ph type="body" sz="quarter" idx="13"/>
          </p:nvPr>
        </p:nvSpPr>
        <p:spPr/>
        <p:txBody>
          <a:bodyPr/>
          <a:lstStyle/>
          <a:p>
            <a:endParaRPr lang="en-US"/>
          </a:p>
        </p:txBody>
      </p:sp>
      <p:sp>
        <p:nvSpPr>
          <p:cNvPr id="5" name="Content Placeholder 4"/>
          <p:cNvSpPr>
            <a:spLocks noGrp="1"/>
          </p:cNvSpPr>
          <p:nvPr>
            <p:ph idx="15"/>
          </p:nvPr>
        </p:nvSpPr>
        <p:spPr/>
        <p:txBody>
          <a:bodyPr/>
          <a:lstStyle/>
          <a:p>
            <a:endParaRPr lang="en-US"/>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Biophotonics</a:t>
            </a:r>
          </a:p>
        </p:txBody>
      </p:sp>
      <p:sp>
        <p:nvSpPr>
          <p:cNvPr id="3" name="Content Placeholder 2"/>
          <p:cNvSpPr>
            <a:spLocks noGrp="1"/>
          </p:cNvSpPr>
          <p:nvPr>
            <p:ph idx="1"/>
          </p:nvPr>
        </p:nvSpPr>
        <p:spPr/>
        <p:txBody>
          <a:bodyPr/>
          <a:lstStyle/>
          <a:p>
            <a:endParaRPr lang="en-US" dirty="0"/>
          </a:p>
          <a:p>
            <a:r>
              <a:rPr lang="en-US" dirty="0"/>
              <a:t>Biophotonics, the ‘marriage’ between </a:t>
            </a:r>
            <a:r>
              <a:rPr lang="en-US" b="1" dirty="0"/>
              <a:t>photonics</a:t>
            </a:r>
            <a:r>
              <a:rPr lang="en-US" dirty="0"/>
              <a:t> and </a:t>
            </a:r>
            <a:r>
              <a:rPr lang="en-US" b="1" dirty="0"/>
              <a:t>biology</a:t>
            </a:r>
            <a:r>
              <a:rPr lang="en-US" dirty="0"/>
              <a:t>, is an emerging interdisciplinary frontier that deals with </a:t>
            </a:r>
            <a:r>
              <a:rPr lang="en-US" b="1" dirty="0"/>
              <a:t>interactions between light and biological matter.</a:t>
            </a:r>
          </a:p>
          <a:p>
            <a:r>
              <a:rPr lang="en-US" dirty="0"/>
              <a:t>Through the integration of four principle technologies, lasers, photonics, nanotechnology, and biotechnology, biophotonics offers immense hope for the early detection and treatment of diseases and for new modalities of light guided and light activated therapies. </a:t>
            </a:r>
          </a:p>
        </p:txBody>
      </p:sp>
      <p:sp>
        <p:nvSpPr>
          <p:cNvPr id="4" name="Text Placeholder 3"/>
          <p:cNvSpPr>
            <a:spLocks noGrp="1"/>
          </p:cNvSpPr>
          <p:nvPr>
            <p:ph type="body" sz="quarter" idx="13"/>
          </p:nvPr>
        </p:nvSpPr>
        <p:spPr/>
        <p:txBody>
          <a:bodyPr/>
          <a:lstStyle/>
          <a:p>
            <a:endParaRPr lang="en-US"/>
          </a:p>
        </p:txBody>
      </p:sp>
      <p:sp>
        <p:nvSpPr>
          <p:cNvPr id="6" name="Oval 5"/>
          <p:cNvSpPr/>
          <p:nvPr/>
        </p:nvSpPr>
        <p:spPr>
          <a:xfrm>
            <a:off x="1295400" y="3657600"/>
            <a:ext cx="4396154" cy="2514600"/>
          </a:xfrm>
          <a:prstGeom prst="ellipse">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8415" cmpd="sng">
                  <a:solidFill>
                    <a:srgbClr val="FFFFFF"/>
                  </a:solidFill>
                  <a:prstDash val="solid"/>
                </a:ln>
                <a:solidFill>
                  <a:srgbClr val="FFFFFF"/>
                </a:solidFill>
                <a:effectLst>
                  <a:outerShdw blurRad="63500" dir="3600000" algn="tl" rotWithShape="0">
                    <a:srgbClr val="000000">
                      <a:alpha val="70000"/>
                    </a:srgbClr>
                  </a:outerShdw>
                </a:effectLst>
              </a:rPr>
              <a:t>Photonics </a:t>
            </a:r>
          </a:p>
        </p:txBody>
      </p:sp>
      <p:sp>
        <p:nvSpPr>
          <p:cNvPr id="7" name="Oval 6"/>
          <p:cNvSpPr/>
          <p:nvPr/>
        </p:nvSpPr>
        <p:spPr>
          <a:xfrm>
            <a:off x="4062046" y="3695700"/>
            <a:ext cx="4396154" cy="2514600"/>
          </a:xfrm>
          <a:prstGeom prst="ellipse">
            <a:avLst/>
          </a:prstGeom>
          <a:solidFill>
            <a:srgbClr val="00B050">
              <a:alpha val="53000"/>
            </a:srgbClr>
          </a:solidFill>
          <a:effectLst>
            <a:outerShdw blurRad="50800" dist="50800" dir="5400000" algn="ctr" rotWithShape="0">
              <a:srgbClr val="000000">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8415" cmpd="sng">
                  <a:solidFill>
                    <a:srgbClr val="FFFFFF"/>
                  </a:solidFill>
                  <a:prstDash val="solid"/>
                </a:ln>
                <a:solidFill>
                  <a:srgbClr val="FFFFFF"/>
                </a:solidFill>
                <a:effectLst>
                  <a:outerShdw blurRad="63500" dir="3600000" algn="tl" rotWithShape="0">
                    <a:srgbClr val="000000">
                      <a:alpha val="70000"/>
                    </a:srgbClr>
                  </a:outerShdw>
                </a:effectLst>
              </a:rPr>
              <a:t>Biology </a:t>
            </a:r>
          </a:p>
        </p:txBody>
      </p:sp>
      <p:sp>
        <p:nvSpPr>
          <p:cNvPr id="8" name="TextBox 7"/>
          <p:cNvSpPr txBox="1"/>
          <p:nvPr/>
        </p:nvSpPr>
        <p:spPr>
          <a:xfrm>
            <a:off x="4191000" y="4800600"/>
            <a:ext cx="1485663" cy="369332"/>
          </a:xfrm>
          <a:prstGeom prst="rect">
            <a:avLst/>
          </a:prstGeom>
          <a:noFill/>
        </p:spPr>
        <p:txBody>
          <a:bodyPr wrap="none" rtlCol="0">
            <a:spAutoFit/>
          </a:bodyPr>
          <a:lstStyle/>
          <a:p>
            <a:r>
              <a:rPr lang="en-US" b="1" dirty="0">
                <a:solidFill>
                  <a:schemeClr val="bg1"/>
                </a:solidFill>
              </a:rPr>
              <a:t>Biophotonics </a:t>
            </a:r>
          </a:p>
        </p:txBody>
      </p:sp>
    </p:spTree>
    <p:extLst>
      <p:ext uri="{BB962C8B-B14F-4D97-AF65-F5344CB8AC3E}">
        <p14:creationId xmlns:p14="http://schemas.microsoft.com/office/powerpoint/2010/main" val="49420199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3D-Structure of GFP</a:t>
            </a:r>
          </a:p>
        </p:txBody>
      </p:sp>
      <p:sp>
        <p:nvSpPr>
          <p:cNvPr id="3" name="Content Placeholder 2"/>
          <p:cNvSpPr>
            <a:spLocks noGrp="1"/>
          </p:cNvSpPr>
          <p:nvPr>
            <p:ph idx="1"/>
          </p:nvPr>
        </p:nvSpPr>
        <p:spPr>
          <a:xfrm>
            <a:off x="4572000" y="750075"/>
            <a:ext cx="4572000" cy="464347"/>
          </a:xfrm>
        </p:spPr>
        <p:txBody>
          <a:bodyPr/>
          <a:lstStyle/>
          <a:p>
            <a:r>
              <a:rPr lang="en-US" dirty="0"/>
              <a:t>“Paint in a can”</a:t>
            </a:r>
          </a:p>
          <a:p>
            <a:r>
              <a:rPr lang="en-US" dirty="0"/>
              <a:t>Composed of 238 amino acids (27KDa).</a:t>
            </a:r>
          </a:p>
          <a:p>
            <a:r>
              <a:rPr lang="en-US" dirty="0"/>
              <a:t>Each monomer composed of a central helix surrounded by an eleven stranded cylinder of anti-parallel beta-sheets (shields </a:t>
            </a:r>
            <a:r>
              <a:rPr lang="en-US" dirty="0" err="1"/>
              <a:t>fluorophore</a:t>
            </a:r>
            <a:r>
              <a:rPr lang="en-US" dirty="0"/>
              <a:t> from solvent)</a:t>
            </a:r>
          </a:p>
          <a:p>
            <a:r>
              <a:rPr lang="en-US" dirty="0"/>
              <a:t>Cylinder has a diameter of about 30 Å and is about 40 Å long</a:t>
            </a:r>
          </a:p>
          <a:p>
            <a:r>
              <a:rPr lang="en-US" dirty="0"/>
              <a:t>Fluorophore is located on the central helix</a:t>
            </a:r>
          </a:p>
          <a:p>
            <a:r>
              <a:rPr lang="en-US" dirty="0" err="1"/>
              <a:t>Deprotonated</a:t>
            </a:r>
            <a:r>
              <a:rPr lang="en-US" dirty="0"/>
              <a:t> </a:t>
            </a:r>
            <a:r>
              <a:rPr lang="en-US" dirty="0" err="1"/>
              <a:t>phenolate</a:t>
            </a:r>
            <a:r>
              <a:rPr lang="en-US" dirty="0"/>
              <a:t> of Tyr66 is cause of fluorescence</a:t>
            </a:r>
          </a:p>
        </p:txBody>
      </p:sp>
      <p:sp>
        <p:nvSpPr>
          <p:cNvPr id="4" name="Text Placeholder 3"/>
          <p:cNvSpPr>
            <a:spLocks noGrp="1"/>
          </p:cNvSpPr>
          <p:nvPr>
            <p:ph type="body" sz="quarter" idx="13"/>
          </p:nvPr>
        </p:nvSpPr>
        <p:spPr/>
        <p:txBody>
          <a:bodyPr/>
          <a:lstStyle/>
          <a:p>
            <a:endParaRPr lang="en-US"/>
          </a:p>
        </p:txBody>
      </p:sp>
      <p:sp>
        <p:nvSpPr>
          <p:cNvPr id="5" name="Content Placeholder 4"/>
          <p:cNvSpPr>
            <a:spLocks noGrp="1"/>
          </p:cNvSpPr>
          <p:nvPr>
            <p:ph idx="15"/>
          </p:nvPr>
        </p:nvSpPr>
        <p:spPr/>
        <p:txBody>
          <a:bodyPr/>
          <a:lstStyle/>
          <a:p>
            <a:endParaRPr lang="en-US"/>
          </a:p>
        </p:txBody>
      </p:sp>
      <p:pic>
        <p:nvPicPr>
          <p:cNvPr id="128002" name="Picture 2"/>
          <p:cNvPicPr>
            <a:picLocks noChangeAspect="1" noChangeArrowheads="1"/>
          </p:cNvPicPr>
          <p:nvPr/>
        </p:nvPicPr>
        <p:blipFill>
          <a:blip r:embed="rId3" cstate="print"/>
          <a:srcRect/>
          <a:stretch>
            <a:fillRect/>
          </a:stretch>
        </p:blipFill>
        <p:spPr bwMode="auto">
          <a:xfrm>
            <a:off x="304800" y="990600"/>
            <a:ext cx="4063116" cy="4981575"/>
          </a:xfrm>
          <a:prstGeom prst="rect">
            <a:avLst/>
          </a:prstGeom>
          <a:noFill/>
          <a:ln w="9525">
            <a:noFill/>
            <a:miter lim="800000"/>
            <a:headEnd/>
            <a:tailEnd/>
          </a:ln>
          <a:effectLst/>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457200" y="1219200"/>
            <a:ext cx="2971800" cy="299085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What organisms have been transformed?</a:t>
            </a:r>
          </a:p>
        </p:txBody>
      </p:sp>
      <p:sp>
        <p:nvSpPr>
          <p:cNvPr id="3" name="Content Placeholder 2"/>
          <p:cNvSpPr>
            <a:spLocks noGrp="1"/>
          </p:cNvSpPr>
          <p:nvPr>
            <p:ph idx="1"/>
          </p:nvPr>
        </p:nvSpPr>
        <p:spPr>
          <a:xfrm>
            <a:off x="457200" y="3733800"/>
            <a:ext cx="2209800" cy="464347"/>
          </a:xfrm>
        </p:spPr>
        <p:txBody>
          <a:bodyPr/>
          <a:lstStyle/>
          <a:p>
            <a:pPr algn="ctr">
              <a:buNone/>
            </a:pPr>
            <a:r>
              <a:rPr lang="en-US" sz="1800" b="1" i="1" dirty="0">
                <a:solidFill>
                  <a:schemeClr val="bg1"/>
                </a:solidFill>
              </a:rPr>
              <a:t>C. </a:t>
            </a:r>
            <a:r>
              <a:rPr lang="en-US" sz="1800" b="1" i="1" dirty="0" err="1">
                <a:solidFill>
                  <a:schemeClr val="bg1"/>
                </a:solidFill>
              </a:rPr>
              <a:t>elegans</a:t>
            </a:r>
            <a:endParaRPr lang="en-US" sz="1800" b="1" i="1" dirty="0">
              <a:solidFill>
                <a:schemeClr val="bg1"/>
              </a:solidFill>
            </a:endParaRPr>
          </a:p>
        </p:txBody>
      </p:sp>
      <p:sp>
        <p:nvSpPr>
          <p:cNvPr id="4" name="Text Placeholder 3"/>
          <p:cNvSpPr>
            <a:spLocks noGrp="1"/>
          </p:cNvSpPr>
          <p:nvPr>
            <p:ph type="body" sz="quarter" idx="13"/>
          </p:nvPr>
        </p:nvSpPr>
        <p:spPr/>
        <p:txBody>
          <a:bodyPr/>
          <a:lstStyle/>
          <a:p>
            <a:endParaRPr lang="en-US"/>
          </a:p>
        </p:txBody>
      </p:sp>
      <p:sp>
        <p:nvSpPr>
          <p:cNvPr id="5" name="Content Placeholder 4"/>
          <p:cNvSpPr>
            <a:spLocks noGrp="1"/>
          </p:cNvSpPr>
          <p:nvPr>
            <p:ph idx="15"/>
          </p:nvPr>
        </p:nvSpPr>
        <p:spPr/>
        <p:txBody>
          <a:bodyPr/>
          <a:lstStyle/>
          <a:p>
            <a:endParaRPr lang="en-US" dirty="0"/>
          </a:p>
        </p:txBody>
      </p:sp>
      <p:sp>
        <p:nvSpPr>
          <p:cNvPr id="7" name="Content Placeholder 2"/>
          <p:cNvSpPr txBox="1">
            <a:spLocks/>
          </p:cNvSpPr>
          <p:nvPr/>
        </p:nvSpPr>
        <p:spPr>
          <a:xfrm>
            <a:off x="457200" y="762000"/>
            <a:ext cx="8305800" cy="457200"/>
          </a:xfrm>
          <a:prstGeom prst="rect">
            <a:avLst/>
          </a:prstGeom>
        </p:spPr>
        <p:txBody>
          <a:bodyPr vert="horz" lIns="91440" tIns="45720" rIns="91440" bIns="45720" rtlCol="0">
            <a:noAutofit/>
          </a:bodyPr>
          <a:lstStyle/>
          <a:p>
            <a:r>
              <a:rPr lang="en-US" sz="2000" i="1" dirty="0"/>
              <a:t>bacteria, fungi, </a:t>
            </a:r>
            <a:r>
              <a:rPr lang="en-US" sz="2000" i="1" dirty="0" err="1"/>
              <a:t>Dictyostelium</a:t>
            </a:r>
            <a:r>
              <a:rPr lang="en-US" sz="2000" i="1" dirty="0"/>
              <a:t>, C. </a:t>
            </a:r>
            <a:r>
              <a:rPr lang="en-US" sz="2000" i="1" dirty="0" err="1"/>
              <a:t>elegans</a:t>
            </a:r>
            <a:r>
              <a:rPr lang="en-US" sz="2000" i="1" dirty="0"/>
              <a:t>, plants, Drosophila, mammals</a:t>
            </a:r>
            <a:endParaRPr kumimoji="0" lang="en-US" sz="2000" i="1" u="none" strike="noStrike" kern="1200" cap="none" spc="0" normalizeH="0" baseline="0" noProof="0" dirty="0">
              <a:ln>
                <a:noFill/>
              </a:ln>
              <a:solidFill>
                <a:schemeClr val="tx1"/>
              </a:solidFill>
              <a:effectLst/>
              <a:uLnTx/>
              <a:uFillTx/>
              <a:latin typeface="+mn-lt"/>
              <a:ea typeface="+mn-ea"/>
              <a:cs typeface="+mn-cs"/>
            </a:endParaRPr>
          </a:p>
        </p:txBody>
      </p:sp>
      <p:pic>
        <p:nvPicPr>
          <p:cNvPr id="5123" name="Picture 3"/>
          <p:cNvPicPr>
            <a:picLocks noChangeAspect="1" noChangeArrowheads="1"/>
          </p:cNvPicPr>
          <p:nvPr/>
        </p:nvPicPr>
        <p:blipFill>
          <a:blip r:embed="rId4" cstate="print"/>
          <a:srcRect t="19231" r="6485"/>
          <a:stretch>
            <a:fillRect/>
          </a:stretch>
        </p:blipFill>
        <p:spPr bwMode="auto">
          <a:xfrm>
            <a:off x="4114800" y="1219200"/>
            <a:ext cx="4862512" cy="2741282"/>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b="6514"/>
          <a:stretch>
            <a:fillRect/>
          </a:stretch>
        </p:blipFill>
        <p:spPr bwMode="auto">
          <a:xfrm>
            <a:off x="457200" y="4572000"/>
            <a:ext cx="4960761" cy="1600200"/>
          </a:xfrm>
          <a:prstGeom prst="rect">
            <a:avLst/>
          </a:prstGeom>
          <a:noFill/>
          <a:ln w="9525">
            <a:noFill/>
            <a:miter lim="800000"/>
            <a:headEnd/>
            <a:tailEnd/>
          </a:ln>
          <a:effectLst/>
        </p:spPr>
      </p:pic>
      <p:sp>
        <p:nvSpPr>
          <p:cNvPr id="10" name="Rectangle 9"/>
          <p:cNvSpPr/>
          <p:nvPr/>
        </p:nvSpPr>
        <p:spPr>
          <a:xfrm>
            <a:off x="609600" y="5638800"/>
            <a:ext cx="2165849" cy="369332"/>
          </a:xfrm>
          <a:prstGeom prst="rect">
            <a:avLst/>
          </a:prstGeom>
        </p:spPr>
        <p:txBody>
          <a:bodyPr wrap="none">
            <a:spAutoFit/>
          </a:bodyPr>
          <a:lstStyle/>
          <a:p>
            <a:r>
              <a:rPr lang="en-US" b="1" i="1" dirty="0">
                <a:solidFill>
                  <a:schemeClr val="bg1"/>
                </a:solidFill>
              </a:rPr>
              <a:t>Drosophila embryos.</a:t>
            </a:r>
            <a:endParaRPr lang="en-US" dirty="0">
              <a:solidFill>
                <a:schemeClr val="bg1"/>
              </a:solidFill>
            </a:endParaRPr>
          </a:p>
        </p:txBody>
      </p:sp>
      <p:pic>
        <p:nvPicPr>
          <p:cNvPr id="1026" name="Picture 2"/>
          <p:cNvPicPr>
            <a:picLocks noChangeAspect="1" noChangeArrowheads="1"/>
          </p:cNvPicPr>
          <p:nvPr/>
        </p:nvPicPr>
        <p:blipFill>
          <a:blip r:embed="rId6" cstate="print"/>
          <a:srcRect/>
          <a:stretch>
            <a:fillRect/>
          </a:stretch>
        </p:blipFill>
        <p:spPr bwMode="auto">
          <a:xfrm>
            <a:off x="6019800" y="4086225"/>
            <a:ext cx="2548759" cy="2771775"/>
          </a:xfrm>
          <a:prstGeom prst="rect">
            <a:avLst/>
          </a:prstGeom>
          <a:noFill/>
          <a:ln w="9525">
            <a:noFill/>
            <a:miter lim="800000"/>
            <a:headEnd/>
            <a:tailEnd/>
          </a:ln>
          <a:effectLst/>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How do we use fluorescent proteins?</a:t>
            </a:r>
          </a:p>
        </p:txBody>
      </p:sp>
      <p:sp>
        <p:nvSpPr>
          <p:cNvPr id="3" name="Content Placeholder 2"/>
          <p:cNvSpPr>
            <a:spLocks noGrp="1"/>
          </p:cNvSpPr>
          <p:nvPr>
            <p:ph idx="1"/>
          </p:nvPr>
        </p:nvSpPr>
        <p:spPr/>
        <p:txBody>
          <a:bodyPr/>
          <a:lstStyle/>
          <a:p>
            <a:r>
              <a:rPr lang="en-US" dirty="0"/>
              <a:t>Structural studies Genetic modification of an organism for fluorescent protein expression.  </a:t>
            </a:r>
            <a:r>
              <a:rPr lang="en-US" dirty="0" err="1"/>
              <a:t>Promotor</a:t>
            </a:r>
            <a:r>
              <a:rPr lang="en-US" dirty="0"/>
              <a:t> can be constitutive or tissue-specific.</a:t>
            </a:r>
          </a:p>
        </p:txBody>
      </p:sp>
      <p:sp>
        <p:nvSpPr>
          <p:cNvPr id="4" name="Text Placeholder 3"/>
          <p:cNvSpPr>
            <a:spLocks noGrp="1"/>
          </p:cNvSpPr>
          <p:nvPr>
            <p:ph type="body" sz="quarter" idx="13"/>
          </p:nvPr>
        </p:nvSpPr>
        <p:spPr/>
        <p:txBody>
          <a:bodyPr/>
          <a:lstStyle/>
          <a:p>
            <a:endParaRPr lang="en-US"/>
          </a:p>
        </p:txBody>
      </p:sp>
      <p:sp>
        <p:nvSpPr>
          <p:cNvPr id="5" name="Content Placeholder 4"/>
          <p:cNvSpPr>
            <a:spLocks noGrp="1"/>
          </p:cNvSpPr>
          <p:nvPr>
            <p:ph idx="15"/>
          </p:nvPr>
        </p:nvSpPr>
        <p:spPr/>
        <p:txBody>
          <a:bodyPr/>
          <a:lstStyle/>
          <a:p>
            <a:endParaRPr lang="en-US" dirty="0"/>
          </a:p>
        </p:txBody>
      </p:sp>
      <p:pic>
        <p:nvPicPr>
          <p:cNvPr id="6146" name="Picture 2"/>
          <p:cNvPicPr>
            <a:picLocks noChangeAspect="1" noChangeArrowheads="1"/>
          </p:cNvPicPr>
          <p:nvPr/>
        </p:nvPicPr>
        <p:blipFill>
          <a:blip r:embed="rId3" cstate="print"/>
          <a:srcRect/>
          <a:stretch>
            <a:fillRect/>
          </a:stretch>
        </p:blipFill>
        <p:spPr bwMode="auto">
          <a:xfrm>
            <a:off x="228601" y="2362200"/>
            <a:ext cx="8915399" cy="3525091"/>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cstate="print"/>
          <a:srcRect/>
          <a:stretch>
            <a:fillRect/>
          </a:stretch>
        </p:blipFill>
        <p:spPr bwMode="auto">
          <a:xfrm>
            <a:off x="914400" y="1600200"/>
            <a:ext cx="6940596" cy="4419601"/>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par>
                                <p:cTn id="7" presetID="3" presetClass="exit" presetSubtype="10" fill="hold" nodeType="withEffect">
                                  <p:stCondLst>
                                    <p:cond delay="0"/>
                                  </p:stCondLst>
                                  <p:childTnLst>
                                    <p:animEffect transition="out" filter="blinds(horizontal)">
                                      <p:cBhvr>
                                        <p:cTn id="8" dur="500"/>
                                        <p:tgtEl>
                                          <p:spTgt spid="6146"/>
                                        </p:tgtEl>
                                      </p:cBhvr>
                                    </p:animEffect>
                                    <p:set>
                                      <p:cBhvr>
                                        <p:cTn id="9" dur="1" fill="hold">
                                          <p:stCondLst>
                                            <p:cond delay="4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t>Rotary Molecular motor  : The F1- ATP synthetas </a:t>
            </a:r>
            <a:endParaRPr lang="en-US" dirty="0"/>
          </a:p>
        </p:txBody>
      </p:sp>
      <p:cxnSp>
        <p:nvCxnSpPr>
          <p:cNvPr id="15" name="Straight Connector 14"/>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r>
              <a:rPr lang="en-US" dirty="0"/>
              <a:t>The F1-ATPase: a </a:t>
            </a:r>
            <a:r>
              <a:rPr lang="en-US" dirty="0" err="1"/>
              <a:t>rotationary</a:t>
            </a:r>
            <a:r>
              <a:rPr lang="en-US" dirty="0"/>
              <a:t> motor		Rotation by 120 steps</a:t>
            </a:r>
          </a:p>
        </p:txBody>
      </p:sp>
      <p:cxnSp>
        <p:nvCxnSpPr>
          <p:cNvPr id="17" name="Straight Connector 16"/>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idx="15"/>
          </p:nvPr>
        </p:nvSpPr>
        <p:spPr>
          <a:xfrm>
            <a:off x="2827311" y="5429264"/>
            <a:ext cx="6531035" cy="1928826"/>
          </a:xfrm>
        </p:spPr>
        <p:txBody>
          <a:bodyPr/>
          <a:lstStyle/>
          <a:p>
            <a:r>
              <a:rPr lang="en-US" dirty="0"/>
              <a:t>The ATP  motor/generator is coupled to a proton flux [H+] The F0 and F1 subunits are connected by a  shaft  </a:t>
            </a:r>
            <a:r>
              <a:rPr lang="en-US" dirty="0">
                <a:latin typeface="Symbol" pitchFamily="18" charset="2"/>
              </a:rPr>
              <a:t>g</a:t>
            </a:r>
          </a:p>
          <a:p>
            <a:r>
              <a:rPr lang="en-US" dirty="0"/>
              <a:t>The ATP hydrolysis/synthesis occurs on the </a:t>
            </a:r>
            <a:r>
              <a:rPr lang="en-US" dirty="0">
                <a:latin typeface="Symbol" pitchFamily="18" charset="2"/>
              </a:rPr>
              <a:t>b</a:t>
            </a:r>
            <a:r>
              <a:rPr lang="en-US" dirty="0"/>
              <a:t> subunits</a:t>
            </a:r>
          </a:p>
        </p:txBody>
      </p:sp>
      <p:cxnSp>
        <p:nvCxnSpPr>
          <p:cNvPr id="18" name="Straight Connector 17"/>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6" name="Picture 3" descr="kinosita"/>
          <p:cNvPicPr>
            <a:picLocks noChangeAspect="1" noChangeArrowheads="1"/>
          </p:cNvPicPr>
          <p:nvPr/>
        </p:nvPicPr>
        <p:blipFill>
          <a:blip r:embed="rId3" cstate="print"/>
          <a:srcRect/>
          <a:stretch>
            <a:fillRect/>
          </a:stretch>
        </p:blipFill>
        <p:spPr bwMode="auto">
          <a:xfrm>
            <a:off x="375196" y="1214422"/>
            <a:ext cx="4262002" cy="2643206"/>
          </a:xfrm>
          <a:prstGeom prst="rect">
            <a:avLst/>
          </a:prstGeom>
          <a:noFill/>
        </p:spPr>
      </p:pic>
      <p:cxnSp>
        <p:nvCxnSpPr>
          <p:cNvPr id="19" name="Straight Connector 18"/>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9" name="Picture 4" descr="F1Steps"/>
          <p:cNvPicPr>
            <a:picLocks noChangeAspect="1" noChangeArrowheads="1"/>
          </p:cNvPicPr>
          <p:nvPr/>
        </p:nvPicPr>
        <p:blipFill>
          <a:blip r:embed="rId4" cstate="print"/>
          <a:srcRect/>
          <a:stretch>
            <a:fillRect/>
          </a:stretch>
        </p:blipFill>
        <p:spPr bwMode="auto">
          <a:xfrm>
            <a:off x="4929190" y="1142984"/>
            <a:ext cx="3651513" cy="4214842"/>
          </a:xfrm>
          <a:prstGeom prst="rect">
            <a:avLst/>
          </a:prstGeom>
          <a:noFill/>
        </p:spPr>
      </p:pic>
      <p:cxnSp>
        <p:nvCxnSpPr>
          <p:cNvPr id="20" name="Straight Connector 19"/>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7" name="Picture 3" descr="F1middle"/>
          <p:cNvPicPr>
            <a:picLocks noChangeAspect="1" noChangeArrowheads="1" noCrop="1"/>
          </p:cNvPicPr>
          <p:nvPr/>
        </p:nvPicPr>
        <p:blipFill>
          <a:blip r:embed="rId5" cstate="print"/>
          <a:srcRect/>
          <a:stretch>
            <a:fillRect/>
          </a:stretch>
        </p:blipFill>
        <p:spPr bwMode="auto">
          <a:xfrm>
            <a:off x="785786" y="4071942"/>
            <a:ext cx="2041525" cy="2070100"/>
          </a:xfrm>
          <a:prstGeom prst="rect">
            <a:avLst/>
          </a:prstGeom>
          <a:noFill/>
        </p:spPr>
      </p:pic>
      <p:cxnSp>
        <p:nvCxnSpPr>
          <p:cNvPr id="21" name="Straight Connector 20"/>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0" name="Text Box 7"/>
          <p:cNvSpPr txBox="1">
            <a:spLocks noGrp="1" noChangeArrowheads="1"/>
          </p:cNvSpPr>
          <p:nvPr>
            <p:ph type="body" sz="quarter" idx="13"/>
          </p:nvPr>
        </p:nvSpPr>
        <p:spPr bwMode="auto">
          <a:xfrm>
            <a:off x="0" y="6611420"/>
            <a:ext cx="1550713" cy="215444"/>
          </a:xfrm>
          <a:prstGeom prst="rect">
            <a:avLst/>
          </a:prstGeom>
          <a:noFill/>
          <a:ln w="9525">
            <a:noFill/>
            <a:miter lim="800000"/>
            <a:headEnd/>
            <a:tailEnd/>
          </a:ln>
          <a:effectLst/>
        </p:spPr>
        <p:txBody>
          <a:bodyPr wrap="none">
            <a:spAutoFit/>
          </a:bodyPr>
          <a:lstStyle/>
          <a:p>
            <a:r>
              <a:rPr lang="fr-FR" b="1" dirty="0" err="1"/>
              <a:t>K.Kinosita</a:t>
            </a:r>
            <a:r>
              <a:rPr lang="fr-FR" b="1" dirty="0"/>
              <a:t>, </a:t>
            </a:r>
            <a:r>
              <a:rPr lang="en-US" b="1" dirty="0"/>
              <a:t>Tokyo </a:t>
            </a:r>
            <a:endParaRPr lang="fr-FR" b="1" dirty="0"/>
          </a:p>
        </p:txBody>
      </p:sp>
      <p:cxnSp>
        <p:nvCxnSpPr>
          <p:cNvPr id="22" name="Straight Connector 21"/>
          <p:cNvCxnSpPr/>
          <p:nvPr/>
        </p:nvCxnSpPr>
        <p:spPr>
          <a:xfrm>
            <a:off x="0" y="0"/>
            <a:ext cx="0" cy="457200"/>
          </a:xfrm>
          <a:prstGeom prst="line">
            <a:avLst/>
          </a:prstGeom>
          <a:ln w="0" cap="flat" cmpd="sng" algn="ctr">
            <a:solidFill>
              <a:srgbClr val="FD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pPr algn="l"/>
            <a:r>
              <a:rPr dirty="0"/>
              <a:t>Plan for the class </a:t>
            </a:r>
            <a:endParaRPr lang="en-US" dirty="0"/>
          </a:p>
        </p:txBody>
      </p:sp>
      <p:cxnSp>
        <p:nvCxnSpPr>
          <p:cNvPr id="20" name="Straight Connector 19"/>
          <p:cNvCxnSpPr/>
          <p:nvPr/>
        </p:nvCxnSpPr>
        <p:spPr>
          <a:xfrm>
            <a:off x="0" y="0"/>
            <a:ext cx="0" cy="457200"/>
          </a:xfrm>
          <a:prstGeom prst="line">
            <a:avLst/>
          </a:prstGeom>
          <a:ln w="0" cap="flat" cmpd="sng" algn="ctr">
            <a:solidFill>
              <a:srgbClr val="FD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3"/>
          </p:nvPr>
        </p:nvSpPr>
        <p:spPr/>
        <p:txBody>
          <a:bodyPr/>
          <a:lstStyle/>
          <a:p>
            <a:endParaRPr lang="en-US" dirty="0"/>
          </a:p>
        </p:txBody>
      </p:sp>
      <p:cxnSp>
        <p:nvCxnSpPr>
          <p:cNvPr id="22" name="Straight Connector 21"/>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32" y="4148272"/>
            <a:ext cx="9001188" cy="957128"/>
          </a:xfrm>
        </p:spPr>
        <p:txBody>
          <a:bodyPr/>
          <a:lstStyle/>
          <a:p>
            <a:r>
              <a:rPr lang="en-US" dirty="0"/>
              <a:t>Lectures:  Mondays 10.15– 12.00 </a:t>
            </a:r>
          </a:p>
          <a:p>
            <a:r>
              <a:rPr lang="en-US" dirty="0"/>
              <a:t>Exercises: problem sets that will follow after 2</a:t>
            </a:r>
            <a:r>
              <a:rPr lang="en-US" baseline="30000" dirty="0"/>
              <a:t>nd</a:t>
            </a:r>
            <a:r>
              <a:rPr lang="en-US" dirty="0"/>
              <a:t> week</a:t>
            </a:r>
          </a:p>
          <a:p>
            <a:endParaRPr lang="en-US" dirty="0"/>
          </a:p>
          <a:p>
            <a:r>
              <a:rPr lang="en-US" dirty="0"/>
              <a:t>Moodle : </a:t>
            </a:r>
            <a:r>
              <a:rPr lang="en-US" dirty="0">
                <a:hlinkClick r:id="rId3"/>
              </a:rPr>
              <a:t>https://moodle.epfl.ch/course/view.php?id=15044</a:t>
            </a:r>
            <a:r>
              <a:rPr lang="en-US" dirty="0"/>
              <a:t>  </a:t>
            </a:r>
            <a:endParaRPr lang="en-GB" dirty="0"/>
          </a:p>
        </p:txBody>
      </p:sp>
      <p:cxnSp>
        <p:nvCxnSpPr>
          <p:cNvPr id="23" name="Straight Connector 22"/>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71470" y="1473456"/>
            <a:ext cx="8001056" cy="478135"/>
          </a:xfrm>
          <a:prstGeom prst="rect">
            <a:avLst/>
          </a:prstGeom>
        </p:spPr>
        <p:txBody>
          <a:bodyPr vert="horz" lIns="234000" tIns="45720" rIns="234000" bIns="45720" rtlCol="0">
            <a:noAutofit/>
          </a:bodyPr>
          <a:lstStyle/>
          <a:p>
            <a:pPr marL="180975" lvl="0" indent="-180975">
              <a:spcBef>
                <a:spcPct val="20000"/>
              </a:spcBef>
              <a:buClr>
                <a:schemeClr val="accent6"/>
              </a:buClr>
              <a:buFont typeface="Arial" pitchFamily="34" charset="0"/>
              <a:buChar char="•"/>
              <a:defRPr/>
            </a:pPr>
            <a:r>
              <a:rPr lang="en-US" sz="2000" dirty="0"/>
              <a:t>Lectures: Aleksandra Radenovic (</a:t>
            </a:r>
            <a:r>
              <a:rPr lang="en-US" sz="2000" dirty="0">
                <a:hlinkClick r:id="rId4"/>
              </a:rPr>
              <a:t>aleksandra.radenovic@epfl.ch</a:t>
            </a:r>
            <a:r>
              <a:rPr lang="en-US" sz="2000" dirty="0"/>
              <a:t>)</a:t>
            </a:r>
          </a:p>
        </p:txBody>
      </p:sp>
      <p:cxnSp>
        <p:nvCxnSpPr>
          <p:cNvPr id="24" name="Straight Connector 23"/>
          <p:cNvCxnSpPr/>
          <p:nvPr/>
        </p:nvCxnSpPr>
        <p:spPr>
          <a:xfrm>
            <a:off x="0" y="0"/>
            <a:ext cx="0" cy="457200"/>
          </a:xfrm>
          <a:prstGeom prst="line">
            <a:avLst/>
          </a:prstGeom>
          <a:ln w="0" cap="flat" cmpd="sng" algn="ctr">
            <a:solidFill>
              <a:srgbClr val="FD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71406" y="6073063"/>
            <a:ext cx="7715304" cy="573219"/>
          </a:xfrm>
          <a:prstGeom prst="rect">
            <a:avLst/>
          </a:prstGeom>
        </p:spPr>
        <p:txBody>
          <a:bodyPr vert="horz" lIns="234000" tIns="45720" rIns="234000" bIns="45720" rtlCol="0">
            <a:noAutofit/>
          </a:bodyPr>
          <a:lstStyle/>
          <a:p>
            <a:pPr marL="180975" lvl="0" indent="-180975">
              <a:spcBef>
                <a:spcPct val="20000"/>
              </a:spcBef>
              <a:buClr>
                <a:schemeClr val="accent6"/>
              </a:buClr>
              <a:buFont typeface="Arial" pitchFamily="34" charset="0"/>
              <a:buChar char="•"/>
              <a:defRPr/>
            </a:pPr>
            <a:r>
              <a:rPr lang="en-US" sz="2000" b="1" dirty="0"/>
              <a:t>Grade </a:t>
            </a:r>
            <a:r>
              <a:rPr lang="en-US" dirty="0"/>
              <a:t>during the semester </a:t>
            </a:r>
            <a:r>
              <a:rPr lang="en-US" b="1" u="sng" dirty="0"/>
              <a:t>homework</a:t>
            </a:r>
            <a:r>
              <a:rPr lang="en-US" u="sng" dirty="0"/>
              <a:t>  </a:t>
            </a:r>
            <a:r>
              <a:rPr lang="en-US" dirty="0"/>
              <a:t>and </a:t>
            </a:r>
            <a:r>
              <a:rPr lang="en-US" b="1" u="sng" dirty="0"/>
              <a:t>flipped classroom </a:t>
            </a:r>
            <a:endParaRPr lang="en-US" sz="2000" b="1" u="sng" dirty="0">
              <a:solidFill>
                <a:srgbClr val="FF0000"/>
              </a:solidFill>
            </a:endParaRPr>
          </a:p>
        </p:txBody>
      </p:sp>
      <p:cxnSp>
        <p:nvCxnSpPr>
          <p:cNvPr id="26" name="Straight Connector 25"/>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4" name="Content Placeholder 2"/>
          <p:cNvSpPr txBox="1">
            <a:spLocks/>
          </p:cNvSpPr>
          <p:nvPr/>
        </p:nvSpPr>
        <p:spPr>
          <a:xfrm>
            <a:off x="-71470" y="1951591"/>
            <a:ext cx="8001056" cy="478135"/>
          </a:xfrm>
          <a:prstGeom prst="rect">
            <a:avLst/>
          </a:prstGeom>
        </p:spPr>
        <p:txBody>
          <a:bodyPr vert="horz" lIns="234000" tIns="45720" rIns="234000" bIns="45720" rtlCol="0">
            <a:noAutofit/>
          </a:bodyPr>
          <a:lstStyle/>
          <a:p>
            <a:pPr marL="180975" lvl="0" indent="-180975">
              <a:spcBef>
                <a:spcPct val="20000"/>
              </a:spcBef>
              <a:buClr>
                <a:schemeClr val="accent6"/>
              </a:buClr>
              <a:buFont typeface="Arial" pitchFamily="34" charset="0"/>
              <a:buChar char="•"/>
              <a:defRPr/>
            </a:pPr>
            <a:r>
              <a:rPr lang="en-US" sz="2000" dirty="0"/>
              <a:t>Exercises: </a:t>
            </a:r>
          </a:p>
          <a:p>
            <a:pPr marL="180975" lvl="0" indent="-180975">
              <a:spcBef>
                <a:spcPct val="20000"/>
              </a:spcBef>
              <a:buClr>
                <a:schemeClr val="accent6"/>
              </a:buClr>
              <a:buFont typeface="Arial" pitchFamily="34" charset="0"/>
              <a:buChar char="•"/>
              <a:defRPr/>
            </a:pPr>
            <a:r>
              <a:rPr lang="en-US" sz="2000" dirty="0"/>
              <a:t>Wei Guo  (wei.guo@epfl.ch)</a:t>
            </a:r>
          </a:p>
        </p:txBody>
      </p:sp>
      <p:cxnSp>
        <p:nvCxnSpPr>
          <p:cNvPr id="28" name="Straight Connector 27"/>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a:xfrm>
            <a:off x="-71470" y="1165773"/>
            <a:ext cx="8001056" cy="478135"/>
          </a:xfrm>
          <a:prstGeom prst="rect">
            <a:avLst/>
          </a:prstGeom>
        </p:spPr>
        <p:txBody>
          <a:bodyPr vert="horz" lIns="234000" tIns="45720" rIns="234000" bIns="45720" rtlCol="0">
            <a:noAutofit/>
          </a:bodyPr>
          <a:lstStyle/>
          <a:p>
            <a:pPr marL="180975" lvl="0" indent="-180975">
              <a:spcBef>
                <a:spcPct val="20000"/>
              </a:spcBef>
              <a:buClr>
                <a:schemeClr val="accent6"/>
              </a:buClr>
              <a:buFont typeface="Arial" pitchFamily="34" charset="0"/>
              <a:buChar char="•"/>
              <a:defRPr/>
            </a:pPr>
            <a:r>
              <a:rPr lang="en-US" sz="2000" b="1" dirty="0"/>
              <a:t>WHO?</a:t>
            </a:r>
          </a:p>
        </p:txBody>
      </p:sp>
      <p:cxnSp>
        <p:nvCxnSpPr>
          <p:cNvPr id="30" name="Straight Connector 29"/>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0" y="3733800"/>
            <a:ext cx="8001056" cy="478135"/>
          </a:xfrm>
          <a:prstGeom prst="rect">
            <a:avLst/>
          </a:prstGeom>
        </p:spPr>
        <p:txBody>
          <a:bodyPr vert="horz" lIns="234000" tIns="45720" rIns="234000" bIns="45720" rtlCol="0">
            <a:noAutofit/>
          </a:bodyPr>
          <a:lstStyle/>
          <a:p>
            <a:pPr marL="180975" lvl="0" indent="-180975">
              <a:spcBef>
                <a:spcPct val="20000"/>
              </a:spcBef>
              <a:buClr>
                <a:schemeClr val="accent6"/>
              </a:buClr>
              <a:buFont typeface="Arial" pitchFamily="34" charset="0"/>
              <a:buChar char="•"/>
              <a:defRPr/>
            </a:pPr>
            <a:r>
              <a:rPr lang="en-US" sz="2000" b="1" dirty="0"/>
              <a:t>WHEN and WHERE?</a:t>
            </a:r>
          </a:p>
        </p:txBody>
      </p:sp>
      <p:cxnSp>
        <p:nvCxnSpPr>
          <p:cNvPr id="31" name="Straight Connector 30"/>
          <p:cNvCxnSpPr/>
          <p:nvPr/>
        </p:nvCxnSpPr>
        <p:spPr>
          <a:xfrm>
            <a:off x="0" y="0"/>
            <a:ext cx="0" cy="457200"/>
          </a:xfrm>
          <a:prstGeom prst="line">
            <a:avLst/>
          </a:prstGeom>
          <a:ln w="0" cap="flat" cmpd="sng" algn="ctr">
            <a:solidFill>
              <a:srgbClr val="FD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2000"/>
                                        <p:tgtEl>
                                          <p:spTgt spid="1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fade">
                                      <p:cBhvr>
                                        <p:cTn id="31" dur="500"/>
                                        <p:tgtEl>
                                          <p:spTgt spid="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animEffect transition="in" filter="fade">
                                      <p:cBhvr>
                                        <p:cTn id="36" dur="500"/>
                                        <p:tgtEl>
                                          <p:spTgt spid="8">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fade">
                                      <p:cBhvr>
                                        <p:cTn id="4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allAtOnce"/>
      <p:bldP spid="15" grpId="0" build="p"/>
      <p:bldP spid="14" grpId="0"/>
      <p:bldP spid="10" grpId="0" build="allAtOnce"/>
      <p:bldP spid="12"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Using in Vitro FIONA to analyze Myosin V movement</a:t>
            </a:r>
          </a:p>
        </p:txBody>
      </p:sp>
      <p:sp>
        <p:nvSpPr>
          <p:cNvPr id="4" name="Text Placeholder 3"/>
          <p:cNvSpPr>
            <a:spLocks noGrp="1"/>
          </p:cNvSpPr>
          <p:nvPr>
            <p:ph type="body" sz="quarter" idx="13"/>
          </p:nvPr>
        </p:nvSpPr>
        <p:spPr/>
        <p:txBody>
          <a:bodyPr/>
          <a:lstStyle/>
          <a:p>
            <a:endParaRPr lang="en-US"/>
          </a:p>
        </p:txBody>
      </p:sp>
      <p:sp>
        <p:nvSpPr>
          <p:cNvPr id="5" name="Content Placeholder 4"/>
          <p:cNvSpPr>
            <a:spLocks noGrp="1"/>
          </p:cNvSpPr>
          <p:nvPr>
            <p:ph idx="15"/>
          </p:nvPr>
        </p:nvSpPr>
        <p:spPr/>
        <p:txBody>
          <a:bodyPr/>
          <a:lstStyle/>
          <a:p>
            <a:endParaRPr lang="en-US"/>
          </a:p>
        </p:txBody>
      </p:sp>
      <p:graphicFrame>
        <p:nvGraphicFramePr>
          <p:cNvPr id="7" name="Object 2"/>
          <p:cNvGraphicFramePr>
            <a:graphicFrameLocks noChangeAspect="1"/>
          </p:cNvGraphicFramePr>
          <p:nvPr/>
        </p:nvGraphicFramePr>
        <p:xfrm>
          <a:off x="131763" y="4516438"/>
          <a:ext cx="3219450" cy="2311400"/>
        </p:xfrm>
        <a:graphic>
          <a:graphicData uri="http://schemas.openxmlformats.org/presentationml/2006/ole">
            <mc:AlternateContent xmlns:mc="http://schemas.openxmlformats.org/markup-compatibility/2006">
              <mc:Choice xmlns:v="urn:schemas-microsoft-com:vml" Requires="v">
                <p:oleObj spid="_x0000_s5176" name="Picture" r:id="rId4" imgW="2286000" imgH="1639440" progId="Word.Picture.8">
                  <p:embed/>
                </p:oleObj>
              </mc:Choice>
              <mc:Fallback>
                <p:oleObj name="Picture" r:id="rId4" imgW="2286000" imgH="1639440" progId="Word.Pictur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763" y="4516438"/>
                        <a:ext cx="3219450" cy="231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3"/>
          <p:cNvGrpSpPr>
            <a:grpSpLocks/>
          </p:cNvGrpSpPr>
          <p:nvPr/>
        </p:nvGrpSpPr>
        <p:grpSpPr bwMode="auto">
          <a:xfrm>
            <a:off x="11113" y="611188"/>
            <a:ext cx="3194050" cy="3351212"/>
            <a:chOff x="7" y="309"/>
            <a:chExt cx="2012" cy="2111"/>
          </a:xfrm>
        </p:grpSpPr>
        <p:grpSp>
          <p:nvGrpSpPr>
            <p:cNvPr id="6" name="Group 4"/>
            <p:cNvGrpSpPr>
              <a:grpSpLocks/>
            </p:cNvGrpSpPr>
            <p:nvPr/>
          </p:nvGrpSpPr>
          <p:grpSpPr bwMode="auto">
            <a:xfrm>
              <a:off x="7" y="309"/>
              <a:ext cx="2012" cy="2111"/>
              <a:chOff x="7" y="309"/>
              <a:chExt cx="2012" cy="2111"/>
            </a:xfrm>
          </p:grpSpPr>
          <p:grpSp>
            <p:nvGrpSpPr>
              <p:cNvPr id="8" name="Group 10"/>
              <p:cNvGrpSpPr>
                <a:grpSpLocks/>
              </p:cNvGrpSpPr>
              <p:nvPr/>
            </p:nvGrpSpPr>
            <p:grpSpPr bwMode="auto">
              <a:xfrm>
                <a:off x="7" y="309"/>
                <a:ext cx="2012" cy="2111"/>
                <a:chOff x="7" y="309"/>
                <a:chExt cx="2012" cy="2111"/>
              </a:xfrm>
            </p:grpSpPr>
            <p:grpSp>
              <p:nvGrpSpPr>
                <p:cNvPr id="9" name="Group 6"/>
                <p:cNvGrpSpPr>
                  <a:grpSpLocks/>
                </p:cNvGrpSpPr>
                <p:nvPr/>
              </p:nvGrpSpPr>
              <p:grpSpPr bwMode="auto">
                <a:xfrm>
                  <a:off x="7" y="309"/>
                  <a:ext cx="2012" cy="2111"/>
                  <a:chOff x="11" y="309"/>
                  <a:chExt cx="2012" cy="2111"/>
                </a:xfrm>
              </p:grpSpPr>
              <p:grpSp>
                <p:nvGrpSpPr>
                  <p:cNvPr id="11" name="Group 7"/>
                  <p:cNvGrpSpPr>
                    <a:grpSpLocks/>
                  </p:cNvGrpSpPr>
                  <p:nvPr/>
                </p:nvGrpSpPr>
                <p:grpSpPr bwMode="auto">
                  <a:xfrm>
                    <a:off x="11" y="309"/>
                    <a:ext cx="2012" cy="2111"/>
                    <a:chOff x="11" y="309"/>
                    <a:chExt cx="2012" cy="2111"/>
                  </a:xfrm>
                </p:grpSpPr>
                <p:grpSp>
                  <p:nvGrpSpPr>
                    <p:cNvPr id="13" name="Group 8"/>
                    <p:cNvGrpSpPr>
                      <a:grpSpLocks/>
                    </p:cNvGrpSpPr>
                    <p:nvPr/>
                  </p:nvGrpSpPr>
                  <p:grpSpPr bwMode="auto">
                    <a:xfrm>
                      <a:off x="11" y="309"/>
                      <a:ext cx="2012" cy="2111"/>
                      <a:chOff x="11" y="309"/>
                      <a:chExt cx="2012" cy="2111"/>
                    </a:xfrm>
                  </p:grpSpPr>
                  <p:grpSp>
                    <p:nvGrpSpPr>
                      <p:cNvPr id="14" name="Group 9"/>
                      <p:cNvGrpSpPr>
                        <a:grpSpLocks/>
                      </p:cNvGrpSpPr>
                      <p:nvPr/>
                    </p:nvGrpSpPr>
                    <p:grpSpPr bwMode="auto">
                      <a:xfrm>
                        <a:off x="11" y="309"/>
                        <a:ext cx="2012" cy="2111"/>
                        <a:chOff x="11" y="309"/>
                        <a:chExt cx="2012" cy="2111"/>
                      </a:xfrm>
                    </p:grpSpPr>
                    <p:pic>
                      <p:nvPicPr>
                        <p:cNvPr id="23" name="Picture 10"/>
                        <p:cNvPicPr>
                          <a:picLocks noChangeAspect="1" noChangeArrowheads="1"/>
                        </p:cNvPicPr>
                        <p:nvPr/>
                      </p:nvPicPr>
                      <p:blipFill>
                        <a:blip r:embed="rId6" cstate="print"/>
                        <a:srcRect/>
                        <a:stretch>
                          <a:fillRect/>
                        </a:stretch>
                      </p:blipFill>
                      <p:spPr bwMode="auto">
                        <a:xfrm>
                          <a:off x="11" y="309"/>
                          <a:ext cx="2012" cy="2019"/>
                        </a:xfrm>
                        <a:prstGeom prst="rect">
                          <a:avLst/>
                        </a:prstGeom>
                        <a:noFill/>
                        <a:ln w="9525">
                          <a:noFill/>
                          <a:miter lim="800000"/>
                          <a:headEnd/>
                          <a:tailEnd/>
                        </a:ln>
                        <a:effectLst/>
                      </p:spPr>
                    </p:pic>
                    <p:sp>
                      <p:nvSpPr>
                        <p:cNvPr id="24" name="Text Box 11"/>
                        <p:cNvSpPr txBox="1">
                          <a:spLocks noChangeArrowheads="1"/>
                        </p:cNvSpPr>
                        <p:nvPr/>
                      </p:nvSpPr>
                      <p:spPr bwMode="auto">
                        <a:xfrm>
                          <a:off x="533" y="2016"/>
                          <a:ext cx="855" cy="404"/>
                        </a:xfrm>
                        <a:prstGeom prst="rect">
                          <a:avLst/>
                        </a:prstGeom>
                        <a:noFill/>
                        <a:ln w="9525">
                          <a:noFill/>
                          <a:miter lim="800000"/>
                          <a:headEnd/>
                          <a:tailEnd/>
                        </a:ln>
                        <a:effectLst/>
                      </p:spPr>
                      <p:txBody>
                        <a:bodyPr>
                          <a:spAutoFit/>
                        </a:bodyPr>
                        <a:lstStyle/>
                        <a:p>
                          <a:pPr algn="ctr" eaLnBrk="0" hangingPunct="0">
                            <a:spcBef>
                              <a:spcPct val="50000"/>
                            </a:spcBef>
                          </a:pPr>
                          <a:r>
                            <a:rPr lang="en-US">
                              <a:latin typeface="Times New Roman" pitchFamily="18" charset="0"/>
                            </a:rPr>
                            <a:t>Center of mass</a:t>
                          </a:r>
                          <a:endParaRPr lang="en-US" sz="2400">
                            <a:latin typeface="Times New Roman" pitchFamily="18" charset="0"/>
                          </a:endParaRPr>
                        </a:p>
                      </p:txBody>
                    </p:sp>
                  </p:grpSp>
                  <p:sp>
                    <p:nvSpPr>
                      <p:cNvPr id="22" name="Line 12"/>
                      <p:cNvSpPr>
                        <a:spLocks noChangeShapeType="1"/>
                      </p:cNvSpPr>
                      <p:nvPr/>
                    </p:nvSpPr>
                    <p:spPr bwMode="auto">
                      <a:xfrm flipV="1">
                        <a:off x="1008" y="1732"/>
                        <a:ext cx="1" cy="270"/>
                      </a:xfrm>
                      <a:prstGeom prst="line">
                        <a:avLst/>
                      </a:prstGeom>
                      <a:noFill/>
                      <a:ln w="9525">
                        <a:solidFill>
                          <a:schemeClr val="tx1"/>
                        </a:solidFill>
                        <a:round/>
                        <a:headEnd/>
                        <a:tailEnd type="triangle" w="med" len="med"/>
                      </a:ln>
                      <a:effectLst/>
                    </p:spPr>
                    <p:txBody>
                      <a:bodyPr wrap="none" anchor="ctr"/>
                      <a:lstStyle/>
                      <a:p>
                        <a:endParaRPr lang="en-US"/>
                      </a:p>
                    </p:txBody>
                  </p:sp>
                </p:grpSp>
                <p:sp>
                  <p:nvSpPr>
                    <p:cNvPr id="20" name="Line 13"/>
                    <p:cNvSpPr>
                      <a:spLocks noChangeShapeType="1"/>
                    </p:cNvSpPr>
                    <p:nvPr/>
                  </p:nvSpPr>
                  <p:spPr bwMode="auto">
                    <a:xfrm flipH="1">
                      <a:off x="83" y="1450"/>
                      <a:ext cx="925" cy="0"/>
                    </a:xfrm>
                    <a:prstGeom prst="line">
                      <a:avLst/>
                    </a:prstGeom>
                    <a:noFill/>
                    <a:ln w="9525">
                      <a:solidFill>
                        <a:schemeClr val="tx1"/>
                      </a:solidFill>
                      <a:round/>
                      <a:headEnd/>
                      <a:tailEnd/>
                    </a:ln>
                    <a:effectLst/>
                  </p:spPr>
                  <p:txBody>
                    <a:bodyPr wrap="none" anchor="ctr"/>
                    <a:lstStyle/>
                    <a:p>
                      <a:endParaRPr lang="en-US"/>
                    </a:p>
                  </p:txBody>
                </p:sp>
              </p:grpSp>
              <p:sp>
                <p:nvSpPr>
                  <p:cNvPr id="18" name="Text Box 14"/>
                  <p:cNvSpPr txBox="1">
                    <a:spLocks noChangeArrowheads="1"/>
                  </p:cNvSpPr>
                  <p:nvPr/>
                </p:nvSpPr>
                <p:spPr bwMode="auto">
                  <a:xfrm>
                    <a:off x="191" y="1146"/>
                    <a:ext cx="735" cy="279"/>
                  </a:xfrm>
                  <a:prstGeom prst="rect">
                    <a:avLst/>
                  </a:prstGeom>
                  <a:noFill/>
                  <a:ln w="9525">
                    <a:noFill/>
                    <a:miter lim="800000"/>
                    <a:headEnd/>
                    <a:tailEnd/>
                  </a:ln>
                  <a:effectLst/>
                </p:spPr>
                <p:txBody>
                  <a:bodyPr>
                    <a:spAutoFit/>
                  </a:bodyPr>
                  <a:lstStyle/>
                  <a:p>
                    <a:pPr eaLnBrk="0" hangingPunct="0">
                      <a:spcBef>
                        <a:spcPct val="50000"/>
                      </a:spcBef>
                    </a:pPr>
                    <a:r>
                      <a:rPr lang="en-US" sz="2300">
                        <a:latin typeface="Times New Roman" pitchFamily="18" charset="0"/>
                      </a:rPr>
                      <a:t>37/2 nm</a:t>
                    </a:r>
                    <a:endParaRPr lang="en-US" sz="2400">
                      <a:latin typeface="Times New Roman" pitchFamily="18" charset="0"/>
                    </a:endParaRPr>
                  </a:p>
                </p:txBody>
              </p:sp>
            </p:grpSp>
            <p:grpSp>
              <p:nvGrpSpPr>
                <p:cNvPr id="17" name="Group 15"/>
                <p:cNvGrpSpPr>
                  <a:grpSpLocks/>
                </p:cNvGrpSpPr>
                <p:nvPr/>
              </p:nvGrpSpPr>
              <p:grpSpPr bwMode="auto">
                <a:xfrm>
                  <a:off x="1017" y="1304"/>
                  <a:ext cx="561" cy="288"/>
                  <a:chOff x="1017" y="1304"/>
                  <a:chExt cx="561" cy="288"/>
                </a:xfrm>
              </p:grpSpPr>
              <p:sp>
                <p:nvSpPr>
                  <p:cNvPr id="15" name="Line 16"/>
                  <p:cNvSpPr>
                    <a:spLocks noChangeShapeType="1"/>
                  </p:cNvSpPr>
                  <p:nvPr/>
                </p:nvSpPr>
                <p:spPr bwMode="auto">
                  <a:xfrm>
                    <a:off x="1017" y="1526"/>
                    <a:ext cx="561"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16" name="Text Box 17"/>
                  <p:cNvSpPr txBox="1">
                    <a:spLocks noChangeArrowheads="1"/>
                  </p:cNvSpPr>
                  <p:nvPr/>
                </p:nvSpPr>
                <p:spPr bwMode="auto">
                  <a:xfrm>
                    <a:off x="1150" y="1304"/>
                    <a:ext cx="212" cy="288"/>
                  </a:xfrm>
                  <a:prstGeom prst="rect">
                    <a:avLst/>
                  </a:prstGeom>
                  <a:noFill/>
                  <a:ln w="9525">
                    <a:noFill/>
                    <a:miter lim="800000"/>
                    <a:headEnd/>
                    <a:tailEnd/>
                  </a:ln>
                  <a:effectLst/>
                </p:spPr>
                <p:txBody>
                  <a:bodyPr wrap="none">
                    <a:spAutoFit/>
                  </a:bodyPr>
                  <a:lstStyle/>
                  <a:p>
                    <a:pPr eaLnBrk="0" hangingPunct="0"/>
                    <a:r>
                      <a:rPr lang="en-US" sz="2400">
                        <a:latin typeface="Times New Roman" pitchFamily="18" charset="0"/>
                      </a:rPr>
                      <a:t>x</a:t>
                    </a:r>
                  </a:p>
                </p:txBody>
              </p:sp>
            </p:grpSp>
          </p:grpSp>
          <p:sp>
            <p:nvSpPr>
              <p:cNvPr id="12" name="Oval 18"/>
              <p:cNvSpPr>
                <a:spLocks noChangeArrowheads="1"/>
              </p:cNvSpPr>
              <p:nvPr/>
            </p:nvSpPr>
            <p:spPr bwMode="auto">
              <a:xfrm>
                <a:off x="49" y="2117"/>
                <a:ext cx="139" cy="149"/>
              </a:xfrm>
              <a:prstGeom prst="ellipse">
                <a:avLst/>
              </a:prstGeom>
              <a:solidFill>
                <a:srgbClr val="00FF00"/>
              </a:solidFill>
              <a:ln w="9525">
                <a:solidFill>
                  <a:schemeClr val="tx1"/>
                </a:solidFill>
                <a:round/>
                <a:headEnd/>
                <a:tailEnd/>
              </a:ln>
              <a:effectLst/>
            </p:spPr>
            <p:txBody>
              <a:bodyPr wrap="none" anchor="ctr"/>
              <a:lstStyle/>
              <a:p>
                <a:endParaRPr lang="en-US"/>
              </a:p>
            </p:txBody>
          </p:sp>
        </p:grpSp>
        <p:sp>
          <p:nvSpPr>
            <p:cNvPr id="10" name="Oval 19"/>
            <p:cNvSpPr>
              <a:spLocks noChangeArrowheads="1"/>
            </p:cNvSpPr>
            <p:nvPr/>
          </p:nvSpPr>
          <p:spPr bwMode="auto">
            <a:xfrm>
              <a:off x="1512" y="1858"/>
              <a:ext cx="139" cy="149"/>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19" name="Group 20"/>
          <p:cNvGrpSpPr>
            <a:grpSpLocks/>
          </p:cNvGrpSpPr>
          <p:nvPr/>
        </p:nvGrpSpPr>
        <p:grpSpPr bwMode="auto">
          <a:xfrm>
            <a:off x="457200" y="604838"/>
            <a:ext cx="5297488" cy="4084637"/>
            <a:chOff x="2279" y="333"/>
            <a:chExt cx="3337" cy="2573"/>
          </a:xfrm>
        </p:grpSpPr>
        <p:sp>
          <p:nvSpPr>
            <p:cNvPr id="26" name="Text Box 21"/>
            <p:cNvSpPr txBox="1">
              <a:spLocks noChangeArrowheads="1"/>
            </p:cNvSpPr>
            <p:nvPr/>
          </p:nvSpPr>
          <p:spPr bwMode="auto">
            <a:xfrm>
              <a:off x="3601" y="2618"/>
              <a:ext cx="672" cy="288"/>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FF0000"/>
                  </a:solidFill>
                  <a:latin typeface="Times New Roman" pitchFamily="18" charset="0"/>
                </a:rPr>
                <a:t>74 nm</a:t>
              </a:r>
              <a:endParaRPr lang="en-US" sz="2400">
                <a:latin typeface="Times New Roman" pitchFamily="18" charset="0"/>
              </a:endParaRPr>
            </a:p>
          </p:txBody>
        </p:sp>
        <p:pic>
          <p:nvPicPr>
            <p:cNvPr id="27" name="Picture 22"/>
            <p:cNvPicPr>
              <a:picLocks noChangeAspect="1" noChangeArrowheads="1"/>
            </p:cNvPicPr>
            <p:nvPr/>
          </p:nvPicPr>
          <p:blipFill>
            <a:blip r:embed="rId6" cstate="print"/>
            <a:srcRect l="2431" r="4861"/>
            <a:stretch>
              <a:fillRect/>
            </a:stretch>
          </p:blipFill>
          <p:spPr bwMode="auto">
            <a:xfrm>
              <a:off x="3751" y="333"/>
              <a:ext cx="1865" cy="2019"/>
            </a:xfrm>
            <a:prstGeom prst="rect">
              <a:avLst/>
            </a:prstGeom>
            <a:noFill/>
            <a:ln w="9525">
              <a:noFill/>
              <a:miter lim="800000"/>
              <a:headEnd/>
              <a:tailEnd/>
            </a:ln>
            <a:effectLst/>
          </p:spPr>
        </p:pic>
        <p:sp>
          <p:nvSpPr>
            <p:cNvPr id="28" name="Freeform 23"/>
            <p:cNvSpPr>
              <a:spLocks/>
            </p:cNvSpPr>
            <p:nvPr/>
          </p:nvSpPr>
          <p:spPr bwMode="auto">
            <a:xfrm flipH="1">
              <a:off x="2279" y="2333"/>
              <a:ext cx="3134" cy="354"/>
            </a:xfrm>
            <a:custGeom>
              <a:avLst/>
              <a:gdLst/>
              <a:ahLst/>
              <a:cxnLst>
                <a:cxn ang="0">
                  <a:pos x="0" y="0"/>
                </a:cxn>
                <a:cxn ang="0">
                  <a:pos x="689" y="278"/>
                </a:cxn>
                <a:cxn ang="0">
                  <a:pos x="2511" y="311"/>
                </a:cxn>
                <a:cxn ang="0">
                  <a:pos x="3134" y="22"/>
                </a:cxn>
              </a:cxnLst>
              <a:rect l="0" t="0" r="r" b="b"/>
              <a:pathLst>
                <a:path w="3134" h="354">
                  <a:moveTo>
                    <a:pt x="0" y="0"/>
                  </a:moveTo>
                  <a:cubicBezTo>
                    <a:pt x="135" y="113"/>
                    <a:pt x="271" y="226"/>
                    <a:pt x="689" y="278"/>
                  </a:cubicBezTo>
                  <a:cubicBezTo>
                    <a:pt x="1107" y="330"/>
                    <a:pt x="2104" y="354"/>
                    <a:pt x="2511" y="311"/>
                  </a:cubicBezTo>
                  <a:cubicBezTo>
                    <a:pt x="2918" y="268"/>
                    <a:pt x="3030" y="70"/>
                    <a:pt x="3134" y="22"/>
                  </a:cubicBezTo>
                </a:path>
              </a:pathLst>
            </a:custGeom>
            <a:noFill/>
            <a:ln w="9525">
              <a:solidFill>
                <a:schemeClr val="tx1"/>
              </a:solidFill>
              <a:round/>
              <a:headEnd type="triangle" w="med" len="med"/>
              <a:tailEnd type="none" w="med" len="med"/>
            </a:ln>
            <a:effectLst/>
          </p:spPr>
          <p:txBody>
            <a:bodyPr wrap="none" anchor="ctr"/>
            <a:lstStyle/>
            <a:p>
              <a:endParaRPr lang="en-US"/>
            </a:p>
          </p:txBody>
        </p:sp>
        <p:sp>
          <p:nvSpPr>
            <p:cNvPr id="29" name="AutoShape 24"/>
            <p:cNvSpPr>
              <a:spLocks/>
            </p:cNvSpPr>
            <p:nvPr/>
          </p:nvSpPr>
          <p:spPr bwMode="auto">
            <a:xfrm rot="-5400000">
              <a:off x="3668" y="410"/>
              <a:ext cx="371" cy="1709"/>
            </a:xfrm>
            <a:prstGeom prst="rightBrace">
              <a:avLst>
                <a:gd name="adj1" fmla="val 38387"/>
                <a:gd name="adj2" fmla="val 50000"/>
              </a:avLst>
            </a:prstGeom>
            <a:noFill/>
            <a:ln w="9525">
              <a:solidFill>
                <a:schemeClr val="tx1"/>
              </a:solidFill>
              <a:round/>
              <a:headEnd/>
              <a:tailEnd/>
            </a:ln>
            <a:effectLst/>
          </p:spPr>
          <p:txBody>
            <a:bodyPr wrap="none" anchor="ctr"/>
            <a:lstStyle/>
            <a:p>
              <a:endParaRPr lang="en-US"/>
            </a:p>
          </p:txBody>
        </p:sp>
        <p:sp>
          <p:nvSpPr>
            <p:cNvPr id="30" name="Oval 25"/>
            <p:cNvSpPr>
              <a:spLocks noChangeArrowheads="1"/>
            </p:cNvSpPr>
            <p:nvPr/>
          </p:nvSpPr>
          <p:spPr bwMode="auto">
            <a:xfrm>
              <a:off x="5444" y="2131"/>
              <a:ext cx="139" cy="149"/>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31" name="Oval 26"/>
            <p:cNvSpPr>
              <a:spLocks noChangeArrowheads="1"/>
            </p:cNvSpPr>
            <p:nvPr/>
          </p:nvSpPr>
          <p:spPr bwMode="auto">
            <a:xfrm flipH="1">
              <a:off x="4035" y="1859"/>
              <a:ext cx="139" cy="14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2" name="AutoShape 27"/>
            <p:cNvSpPr>
              <a:spLocks/>
            </p:cNvSpPr>
            <p:nvPr/>
          </p:nvSpPr>
          <p:spPr bwMode="auto">
            <a:xfrm rot="-5400000">
              <a:off x="3748" y="1505"/>
              <a:ext cx="173" cy="534"/>
            </a:xfrm>
            <a:prstGeom prst="rightBrace">
              <a:avLst>
                <a:gd name="adj1" fmla="val 25723"/>
                <a:gd name="adj2" fmla="val 50000"/>
              </a:avLst>
            </a:prstGeom>
            <a:noFill/>
            <a:ln w="9525">
              <a:solidFill>
                <a:srgbClr val="FF0000"/>
              </a:solidFill>
              <a:round/>
              <a:headEnd/>
              <a:tailEnd/>
            </a:ln>
            <a:effectLst/>
          </p:spPr>
          <p:txBody>
            <a:bodyPr wrap="none" anchor="ctr"/>
            <a:lstStyle/>
            <a:p>
              <a:endParaRPr lang="en-US"/>
            </a:p>
          </p:txBody>
        </p:sp>
        <p:sp>
          <p:nvSpPr>
            <p:cNvPr id="33" name="Text Box 28"/>
            <p:cNvSpPr txBox="1">
              <a:spLocks noChangeArrowheads="1"/>
            </p:cNvSpPr>
            <p:nvPr/>
          </p:nvSpPr>
          <p:spPr bwMode="auto">
            <a:xfrm>
              <a:off x="3601" y="1456"/>
              <a:ext cx="573" cy="288"/>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FF0000"/>
                  </a:solidFill>
                  <a:latin typeface="Times New Roman" pitchFamily="18" charset="0"/>
                </a:rPr>
                <a:t>37-2x</a:t>
              </a:r>
            </a:p>
          </p:txBody>
        </p:sp>
        <p:sp>
          <p:nvSpPr>
            <p:cNvPr id="34" name="Text Box 29"/>
            <p:cNvSpPr txBox="1">
              <a:spLocks noChangeArrowheads="1"/>
            </p:cNvSpPr>
            <p:nvPr/>
          </p:nvSpPr>
          <p:spPr bwMode="auto">
            <a:xfrm>
              <a:off x="3600" y="822"/>
              <a:ext cx="672"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Times New Roman" pitchFamily="18" charset="0"/>
                </a:rPr>
                <a:t>37 nm</a:t>
              </a:r>
            </a:p>
          </p:txBody>
        </p:sp>
      </p:grpSp>
      <p:sp>
        <p:nvSpPr>
          <p:cNvPr id="35" name="Text Box 31"/>
          <p:cNvSpPr txBox="1">
            <a:spLocks noChangeArrowheads="1"/>
          </p:cNvSpPr>
          <p:nvPr/>
        </p:nvSpPr>
        <p:spPr bwMode="auto">
          <a:xfrm>
            <a:off x="4186238" y="4765675"/>
            <a:ext cx="4495800" cy="2044700"/>
          </a:xfrm>
          <a:prstGeom prst="rect">
            <a:avLst/>
          </a:prstGeom>
          <a:noFill/>
          <a:ln w="9525">
            <a:solidFill>
              <a:srgbClr val="FF0000"/>
            </a:solidFill>
            <a:miter lim="800000"/>
            <a:headEnd/>
            <a:tailEnd/>
          </a:ln>
          <a:effectLst/>
        </p:spPr>
        <p:txBody>
          <a:bodyPr>
            <a:spAutoFit/>
          </a:bodyPr>
          <a:lstStyle/>
          <a:p>
            <a:pPr algn="ctr" eaLnBrk="0" hangingPunct="0">
              <a:spcBef>
                <a:spcPct val="15000"/>
              </a:spcBef>
            </a:pPr>
            <a:r>
              <a:rPr lang="en-US" sz="2800">
                <a:latin typeface="Times New Roman" pitchFamily="18" charset="0"/>
              </a:rPr>
              <a:t>Expected step size</a:t>
            </a:r>
            <a:endParaRPr lang="en-US" sz="2400">
              <a:latin typeface="Times New Roman" pitchFamily="18" charset="0"/>
            </a:endParaRPr>
          </a:p>
          <a:p>
            <a:pPr algn="ctr" eaLnBrk="0" hangingPunct="0">
              <a:spcBef>
                <a:spcPct val="15000"/>
              </a:spcBef>
            </a:pPr>
            <a:r>
              <a:rPr lang="en-US" sz="2400" b="1">
                <a:solidFill>
                  <a:srgbClr val="66FF33"/>
                </a:solidFill>
                <a:latin typeface="Times New Roman" pitchFamily="18" charset="0"/>
              </a:rPr>
              <a:t>Hand-over-hand:</a:t>
            </a:r>
            <a:endParaRPr lang="en-US" sz="2400">
              <a:latin typeface="Times New Roman" pitchFamily="18" charset="0"/>
            </a:endParaRPr>
          </a:p>
          <a:p>
            <a:pPr algn="ctr" eaLnBrk="0" hangingPunct="0"/>
            <a:r>
              <a:rPr lang="en-US" sz="2400">
                <a:latin typeface="Times New Roman" pitchFamily="18" charset="0"/>
              </a:rPr>
              <a:t>Head = 2 x 37 nm= 74, 0, 74 nm</a:t>
            </a:r>
          </a:p>
          <a:p>
            <a:pPr algn="ctr" eaLnBrk="0" hangingPunct="0"/>
            <a:r>
              <a:rPr lang="en-US" sz="2400">
                <a:latin typeface="Times New Roman" pitchFamily="18" charset="0"/>
              </a:rPr>
              <a:t>CaM-Dye: 37-2x, 37+2x, …</a:t>
            </a:r>
          </a:p>
          <a:p>
            <a:pPr algn="ctr" eaLnBrk="0" hangingPunct="0"/>
            <a:r>
              <a:rPr lang="en-US" sz="2400" b="1">
                <a:solidFill>
                  <a:srgbClr val="66FF33"/>
                </a:solidFill>
                <a:latin typeface="Times New Roman" pitchFamily="18" charset="0"/>
              </a:rPr>
              <a:t>Inchworm:</a:t>
            </a:r>
            <a:r>
              <a:rPr lang="en-US" sz="2400">
                <a:latin typeface="Times New Roman" pitchFamily="18" charset="0"/>
              </a:rPr>
              <a:t> always S</a:t>
            </a:r>
            <a:r>
              <a:rPr lang="en-US" sz="2400" baseline="-25000">
                <a:latin typeface="Times New Roman" pitchFamily="18" charset="0"/>
              </a:rPr>
              <a:t>cm</a:t>
            </a:r>
            <a:r>
              <a:rPr lang="en-US" sz="2400">
                <a:latin typeface="Times New Roman" pitchFamily="18" charset="0"/>
              </a:rPr>
              <a:t> = 37 nm</a:t>
            </a:r>
          </a:p>
        </p:txBody>
      </p:sp>
      <p:grpSp>
        <p:nvGrpSpPr>
          <p:cNvPr id="21" name="Group 32"/>
          <p:cNvGrpSpPr>
            <a:grpSpLocks/>
          </p:cNvGrpSpPr>
          <p:nvPr/>
        </p:nvGrpSpPr>
        <p:grpSpPr bwMode="auto">
          <a:xfrm>
            <a:off x="3497263" y="603250"/>
            <a:ext cx="5218112" cy="3740150"/>
            <a:chOff x="2203" y="332"/>
            <a:chExt cx="3287" cy="2356"/>
          </a:xfrm>
        </p:grpSpPr>
        <p:grpSp>
          <p:nvGrpSpPr>
            <p:cNvPr id="25" name="Group 33"/>
            <p:cNvGrpSpPr>
              <a:grpSpLocks/>
            </p:cNvGrpSpPr>
            <p:nvPr/>
          </p:nvGrpSpPr>
          <p:grpSpPr bwMode="auto">
            <a:xfrm>
              <a:off x="2203" y="332"/>
              <a:ext cx="3287" cy="2356"/>
              <a:chOff x="2203" y="332"/>
              <a:chExt cx="3287" cy="2356"/>
            </a:xfrm>
          </p:grpSpPr>
          <p:pic>
            <p:nvPicPr>
              <p:cNvPr id="39" name="Picture 34"/>
              <p:cNvPicPr>
                <a:picLocks noChangeAspect="1" noChangeArrowheads="1"/>
              </p:cNvPicPr>
              <p:nvPr/>
            </p:nvPicPr>
            <p:blipFill>
              <a:blip r:embed="rId6" cstate="print"/>
              <a:srcRect l="2431"/>
              <a:stretch>
                <a:fillRect/>
              </a:stretch>
            </p:blipFill>
            <p:spPr bwMode="auto">
              <a:xfrm>
                <a:off x="3527" y="332"/>
                <a:ext cx="1963" cy="2020"/>
              </a:xfrm>
              <a:prstGeom prst="rect">
                <a:avLst/>
              </a:prstGeom>
              <a:noFill/>
              <a:ln w="9525">
                <a:noFill/>
                <a:miter lim="800000"/>
                <a:headEnd/>
                <a:tailEnd/>
              </a:ln>
              <a:effectLst/>
            </p:spPr>
          </p:pic>
          <p:sp>
            <p:nvSpPr>
              <p:cNvPr id="40" name="Text Box 35"/>
              <p:cNvSpPr txBox="1">
                <a:spLocks noChangeArrowheads="1"/>
              </p:cNvSpPr>
              <p:nvPr/>
            </p:nvSpPr>
            <p:spPr bwMode="auto">
              <a:xfrm>
                <a:off x="3455" y="2400"/>
                <a:ext cx="620" cy="288"/>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FF0000"/>
                    </a:solidFill>
                    <a:latin typeface="Times New Roman" pitchFamily="18" charset="0"/>
                  </a:rPr>
                  <a:t>0 nm</a:t>
                </a:r>
                <a:endParaRPr lang="en-US" sz="2400">
                  <a:latin typeface="Times New Roman" pitchFamily="18" charset="0"/>
                </a:endParaRPr>
              </a:p>
            </p:txBody>
          </p:sp>
          <p:sp>
            <p:nvSpPr>
              <p:cNvPr id="41" name="Oval 36"/>
              <p:cNvSpPr>
                <a:spLocks noChangeArrowheads="1"/>
              </p:cNvSpPr>
              <p:nvPr/>
            </p:nvSpPr>
            <p:spPr bwMode="auto">
              <a:xfrm>
                <a:off x="5012" y="1854"/>
                <a:ext cx="139" cy="14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42" name="AutoShape 37"/>
              <p:cNvSpPr>
                <a:spLocks/>
              </p:cNvSpPr>
              <p:nvPr/>
            </p:nvSpPr>
            <p:spPr bwMode="auto">
              <a:xfrm rot="-5400000">
                <a:off x="3549" y="354"/>
                <a:ext cx="181" cy="2874"/>
              </a:xfrm>
              <a:prstGeom prst="rightBrace">
                <a:avLst>
                  <a:gd name="adj1" fmla="val 132320"/>
                  <a:gd name="adj2" fmla="val 50000"/>
                </a:avLst>
              </a:prstGeom>
              <a:noFill/>
              <a:ln w="9525">
                <a:solidFill>
                  <a:srgbClr val="FF0000"/>
                </a:solidFill>
                <a:round/>
                <a:headEnd/>
                <a:tailEnd/>
              </a:ln>
              <a:effectLst/>
            </p:spPr>
            <p:txBody>
              <a:bodyPr wrap="none" anchor="ctr"/>
              <a:lstStyle/>
              <a:p>
                <a:endParaRPr lang="en-US"/>
              </a:p>
            </p:txBody>
          </p:sp>
          <p:sp>
            <p:nvSpPr>
              <p:cNvPr id="43" name="Text Box 38"/>
              <p:cNvSpPr txBox="1">
                <a:spLocks noChangeArrowheads="1"/>
              </p:cNvSpPr>
              <p:nvPr/>
            </p:nvSpPr>
            <p:spPr bwMode="auto">
              <a:xfrm>
                <a:off x="3388" y="1480"/>
                <a:ext cx="657" cy="288"/>
              </a:xfrm>
              <a:prstGeom prst="rect">
                <a:avLst/>
              </a:prstGeom>
              <a:noFill/>
              <a:ln w="9525">
                <a:noFill/>
                <a:miter lim="800000"/>
                <a:headEnd/>
                <a:tailEnd/>
              </a:ln>
              <a:effectLst/>
            </p:spPr>
            <p:txBody>
              <a:bodyPr>
                <a:spAutoFit/>
              </a:bodyPr>
              <a:lstStyle/>
              <a:p>
                <a:pPr eaLnBrk="0" hangingPunct="0">
                  <a:spcBef>
                    <a:spcPct val="50000"/>
                  </a:spcBef>
                </a:pPr>
                <a:r>
                  <a:rPr lang="en-US" sz="2400">
                    <a:solidFill>
                      <a:srgbClr val="FF0000"/>
                    </a:solidFill>
                    <a:latin typeface="Times New Roman" pitchFamily="18" charset="0"/>
                  </a:rPr>
                  <a:t>37+2x</a:t>
                </a:r>
              </a:p>
            </p:txBody>
          </p:sp>
        </p:grpSp>
        <p:sp>
          <p:nvSpPr>
            <p:cNvPr id="38" name="Oval 39"/>
            <p:cNvSpPr>
              <a:spLocks noChangeArrowheads="1"/>
            </p:cNvSpPr>
            <p:nvPr/>
          </p:nvSpPr>
          <p:spPr bwMode="auto">
            <a:xfrm>
              <a:off x="3456" y="2136"/>
              <a:ext cx="144" cy="144"/>
            </a:xfrm>
            <a:prstGeom prst="ellipse">
              <a:avLst/>
            </a:prstGeom>
            <a:solidFill>
              <a:srgbClr val="00FF00"/>
            </a:solidFill>
            <a:ln w="9525">
              <a:solidFill>
                <a:schemeClr val="tx1"/>
              </a:solidFill>
              <a:round/>
              <a:headEnd/>
              <a:tailEnd/>
            </a:ln>
            <a:effectLst/>
          </p:spPr>
          <p:txBody>
            <a:bodyPr wrap="none" anchor="ctr"/>
            <a:lstStyle/>
            <a:p>
              <a:endParaRPr lang="en-US"/>
            </a:p>
          </p:txBody>
        </p:sp>
      </p:grpSp>
      <p:sp>
        <p:nvSpPr>
          <p:cNvPr id="44" name="Content Placeholder 43"/>
          <p:cNvSpPr>
            <a:spLocks noGrp="1"/>
          </p:cNvSpPr>
          <p:nvPr>
            <p:ph idx="1"/>
          </p:nvPr>
        </p:nvSpPr>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Optical tweezers </a:t>
            </a:r>
          </a:p>
        </p:txBody>
      </p:sp>
      <p:sp>
        <p:nvSpPr>
          <p:cNvPr id="4" name="Text Placeholder 3"/>
          <p:cNvSpPr>
            <a:spLocks noGrp="1"/>
          </p:cNvSpPr>
          <p:nvPr>
            <p:ph type="body" sz="quarter" idx="13"/>
          </p:nvPr>
        </p:nvSpPr>
        <p:spPr/>
        <p:txBody>
          <a:bodyPr/>
          <a:lstStyle/>
          <a:p>
            <a:endParaRPr lang="en-US"/>
          </a:p>
        </p:txBody>
      </p:sp>
      <p:sp>
        <p:nvSpPr>
          <p:cNvPr id="8" name="Content Placeholder 2"/>
          <p:cNvSpPr txBox="1">
            <a:spLocks/>
          </p:cNvSpPr>
          <p:nvPr/>
        </p:nvSpPr>
        <p:spPr>
          <a:xfrm>
            <a:off x="0" y="1066800"/>
            <a:ext cx="9144000" cy="457200"/>
          </a:xfrm>
          <a:prstGeom prst="rect">
            <a:avLst/>
          </a:prstGeom>
        </p:spPr>
        <p:txBody>
          <a:bodyPr vert="horz" lIns="234000" tIns="45720" rIns="234000" bIns="45720" rtlCol="0">
            <a:noAutofit/>
          </a:bodyPr>
          <a:lstStyle/>
          <a:p>
            <a:pPr marL="180975" lvl="0" indent="-180975">
              <a:spcBef>
                <a:spcPct val="20000"/>
              </a:spcBef>
              <a:buClr>
                <a:schemeClr val="accent6"/>
              </a:buClr>
              <a:buFont typeface="Arial" pitchFamily="34" charset="0"/>
              <a:buChar char="•"/>
            </a:pPr>
            <a:r>
              <a:rPr lang="en-US" sz="2000" dirty="0"/>
              <a:t>Trapping and applications</a:t>
            </a:r>
          </a:p>
          <a:p>
            <a:pPr marL="180975" lvl="0" indent="-180975">
              <a:spcBef>
                <a:spcPct val="20000"/>
              </a:spcBef>
              <a:buClr>
                <a:schemeClr val="accent6"/>
              </a:buClr>
            </a:pPr>
            <a:endParaRPr lang="en-US" sz="2000" dirty="0"/>
          </a:p>
        </p:txBody>
      </p:sp>
      <p:sp>
        <p:nvSpPr>
          <p:cNvPr id="9" name="Content Placeholder 2"/>
          <p:cNvSpPr txBox="1">
            <a:spLocks/>
          </p:cNvSpPr>
          <p:nvPr/>
        </p:nvSpPr>
        <p:spPr>
          <a:xfrm>
            <a:off x="0" y="1447800"/>
            <a:ext cx="9144000" cy="457200"/>
          </a:xfrm>
          <a:prstGeom prst="rect">
            <a:avLst/>
          </a:prstGeom>
        </p:spPr>
        <p:txBody>
          <a:bodyPr vert="horz" lIns="234000" tIns="45720" rIns="234000" bIns="45720" rtlCol="0">
            <a:noAutofit/>
          </a:bodyPr>
          <a:lstStyle/>
          <a:p>
            <a:pPr marL="180975" lvl="0" indent="-180975">
              <a:spcBef>
                <a:spcPct val="20000"/>
              </a:spcBef>
              <a:buClr>
                <a:schemeClr val="accent6"/>
              </a:buClr>
              <a:buFont typeface="Arial" pitchFamily="34" charset="0"/>
              <a:buChar char="•"/>
            </a:pPr>
            <a:r>
              <a:rPr lang="en-US" sz="2000" dirty="0"/>
              <a:t>Principles</a:t>
            </a:r>
          </a:p>
          <a:p>
            <a:pPr marL="180975" lvl="0" indent="-180975">
              <a:spcBef>
                <a:spcPct val="20000"/>
              </a:spcBef>
              <a:buClr>
                <a:schemeClr val="accent6"/>
              </a:buClr>
            </a:pPr>
            <a:endParaRPr lang="en-US" sz="2000" dirty="0"/>
          </a:p>
        </p:txBody>
      </p:sp>
      <p:sp>
        <p:nvSpPr>
          <p:cNvPr id="10" name="Content Placeholder 2"/>
          <p:cNvSpPr txBox="1">
            <a:spLocks/>
          </p:cNvSpPr>
          <p:nvPr/>
        </p:nvSpPr>
        <p:spPr>
          <a:xfrm>
            <a:off x="0" y="1828800"/>
            <a:ext cx="9144000" cy="1371600"/>
          </a:xfrm>
          <a:prstGeom prst="rect">
            <a:avLst/>
          </a:prstGeom>
        </p:spPr>
        <p:txBody>
          <a:bodyPr vert="horz" lIns="234000" tIns="45720" rIns="234000" bIns="45720" rtlCol="0">
            <a:noAutofit/>
          </a:bodyPr>
          <a:lstStyle/>
          <a:p>
            <a:pPr marL="180975" lvl="0" indent="-180975">
              <a:spcBef>
                <a:spcPct val="20000"/>
              </a:spcBef>
              <a:buClr>
                <a:schemeClr val="accent6"/>
              </a:buClr>
              <a:buFont typeface="Arial" pitchFamily="34" charset="0"/>
              <a:buChar char="•"/>
              <a:defRPr/>
            </a:pPr>
            <a:r>
              <a:rPr lang="en-US" sz="2000" dirty="0"/>
              <a:t> Design</a:t>
            </a:r>
          </a:p>
          <a:p>
            <a:pPr marL="180975" lvl="0" indent="-180975">
              <a:spcBef>
                <a:spcPct val="20000"/>
              </a:spcBef>
              <a:buClr>
                <a:schemeClr val="accent6"/>
              </a:buClr>
              <a:defRPr/>
            </a:pPr>
            <a:r>
              <a:rPr lang="en-US" sz="2000" dirty="0"/>
              <a:t>		</a:t>
            </a:r>
            <a:r>
              <a:rPr lang="en-US" dirty="0"/>
              <a:t>– Layout</a:t>
            </a:r>
          </a:p>
          <a:p>
            <a:pPr marL="180975" lvl="0" indent="-180975">
              <a:spcBef>
                <a:spcPct val="20000"/>
              </a:spcBef>
              <a:buClr>
                <a:schemeClr val="accent6"/>
              </a:buClr>
              <a:defRPr/>
            </a:pPr>
            <a:r>
              <a:rPr lang="en-US" dirty="0"/>
              <a:t>		– Trapping laser</a:t>
            </a:r>
          </a:p>
          <a:p>
            <a:pPr marL="180975" lvl="0" indent="-180975">
              <a:spcBef>
                <a:spcPct val="20000"/>
              </a:spcBef>
              <a:buClr>
                <a:schemeClr val="accent6"/>
              </a:buClr>
              <a:defRPr/>
            </a:pPr>
            <a:r>
              <a:rPr lang="en-US" dirty="0"/>
              <a:t>		– Objective</a:t>
            </a:r>
          </a:p>
        </p:txBody>
      </p:sp>
      <p:sp>
        <p:nvSpPr>
          <p:cNvPr id="12" name="Content Placeholder 2"/>
          <p:cNvSpPr txBox="1">
            <a:spLocks/>
          </p:cNvSpPr>
          <p:nvPr/>
        </p:nvSpPr>
        <p:spPr>
          <a:xfrm>
            <a:off x="0" y="3200400"/>
            <a:ext cx="9144000" cy="1143000"/>
          </a:xfrm>
          <a:prstGeom prst="rect">
            <a:avLst/>
          </a:prstGeom>
        </p:spPr>
        <p:txBody>
          <a:bodyPr vert="horz" lIns="234000" tIns="45720" rIns="234000" bIns="45720" rtlCol="0">
            <a:noAutofit/>
          </a:bodyPr>
          <a:lstStyle/>
          <a:p>
            <a:pPr marL="180975" lvl="0" indent="-180975">
              <a:spcBef>
                <a:spcPct val="20000"/>
              </a:spcBef>
              <a:buClr>
                <a:schemeClr val="accent6"/>
              </a:buClr>
              <a:buFont typeface="Arial" pitchFamily="34" charset="0"/>
              <a:buChar char="•"/>
            </a:pPr>
            <a:r>
              <a:rPr lang="en-US" sz="2000" dirty="0"/>
              <a:t>Position control</a:t>
            </a:r>
          </a:p>
          <a:p>
            <a:pPr marL="180975" lvl="0" indent="-180975">
              <a:spcBef>
                <a:spcPct val="20000"/>
              </a:spcBef>
              <a:buClr>
                <a:schemeClr val="accent6"/>
              </a:buClr>
            </a:pPr>
            <a:r>
              <a:rPr lang="en-US" sz="2000" dirty="0"/>
              <a:t>		</a:t>
            </a:r>
            <a:r>
              <a:rPr lang="en-US" dirty="0"/>
              <a:t>– Stage motion</a:t>
            </a:r>
          </a:p>
          <a:p>
            <a:pPr marL="180975" lvl="0" indent="-180975">
              <a:spcBef>
                <a:spcPct val="20000"/>
              </a:spcBef>
              <a:buClr>
                <a:schemeClr val="accent6"/>
              </a:buClr>
            </a:pPr>
            <a:r>
              <a:rPr lang="en-US" dirty="0"/>
              <a:t>		– Mirrors / AODs / Holograms</a:t>
            </a:r>
          </a:p>
        </p:txBody>
      </p:sp>
      <p:sp>
        <p:nvSpPr>
          <p:cNvPr id="16" name="Content Placeholder 2"/>
          <p:cNvSpPr txBox="1">
            <a:spLocks/>
          </p:cNvSpPr>
          <p:nvPr/>
        </p:nvSpPr>
        <p:spPr>
          <a:xfrm>
            <a:off x="0" y="4419600"/>
            <a:ext cx="9144000" cy="457200"/>
          </a:xfrm>
          <a:prstGeom prst="rect">
            <a:avLst/>
          </a:prstGeom>
        </p:spPr>
        <p:txBody>
          <a:bodyPr vert="horz" lIns="234000" tIns="45720" rIns="234000" bIns="45720" rtlCol="0">
            <a:noAutofit/>
          </a:bodyPr>
          <a:lstStyle/>
          <a:p>
            <a:pPr marL="180975" lvl="0" indent="-180975">
              <a:spcBef>
                <a:spcPct val="20000"/>
              </a:spcBef>
              <a:buClr>
                <a:schemeClr val="accent6"/>
              </a:buClr>
              <a:buFont typeface="Arial" pitchFamily="34" charset="0"/>
              <a:buChar char="•"/>
            </a:pPr>
            <a:r>
              <a:rPr lang="en-US" sz="2000" dirty="0"/>
              <a:t>Position detection</a:t>
            </a:r>
          </a:p>
        </p:txBody>
      </p:sp>
      <p:sp>
        <p:nvSpPr>
          <p:cNvPr id="17" name="Content Placeholder 2"/>
          <p:cNvSpPr txBox="1">
            <a:spLocks/>
          </p:cNvSpPr>
          <p:nvPr/>
        </p:nvSpPr>
        <p:spPr>
          <a:xfrm>
            <a:off x="0" y="4800600"/>
            <a:ext cx="9144000" cy="457200"/>
          </a:xfrm>
          <a:prstGeom prst="rect">
            <a:avLst/>
          </a:prstGeom>
        </p:spPr>
        <p:txBody>
          <a:bodyPr vert="horz" lIns="234000" tIns="45720" rIns="234000" bIns="45720" rtlCol="0">
            <a:noAutofit/>
          </a:bodyPr>
          <a:lstStyle/>
          <a:p>
            <a:pPr marL="180975" lvl="0" indent="-180975">
              <a:spcBef>
                <a:spcPct val="20000"/>
              </a:spcBef>
              <a:buClr>
                <a:schemeClr val="accent6"/>
              </a:buClr>
              <a:buFont typeface="Arial" pitchFamily="34" charset="0"/>
              <a:buChar char="•"/>
            </a:pPr>
            <a:r>
              <a:rPr lang="en-US" sz="2000" dirty="0"/>
              <a:t>Calibration</a:t>
            </a:r>
          </a:p>
          <a:p>
            <a:pPr marL="180975" lvl="0" indent="-180975">
              <a:spcBef>
                <a:spcPct val="20000"/>
              </a:spcBef>
              <a:buClr>
                <a:schemeClr val="accent6"/>
              </a:buClr>
            </a:pPr>
            <a:r>
              <a:rPr lang="en-US" sz="2000" dirty="0"/>
              <a:t>		</a:t>
            </a:r>
            <a:r>
              <a:rPr lang="en-US" dirty="0"/>
              <a:t>– Position calibration</a:t>
            </a:r>
          </a:p>
          <a:p>
            <a:pPr marL="180975" lvl="0" indent="-180975">
              <a:spcBef>
                <a:spcPct val="20000"/>
              </a:spcBef>
              <a:buClr>
                <a:schemeClr val="accent6"/>
              </a:buClr>
            </a:pPr>
            <a:r>
              <a:rPr lang="en-US" dirty="0"/>
              <a:t>		– Force calibration</a:t>
            </a:r>
          </a:p>
        </p:txBody>
      </p:sp>
      <p:sp>
        <p:nvSpPr>
          <p:cNvPr id="18" name="Content Placeholder 2"/>
          <p:cNvSpPr txBox="1">
            <a:spLocks/>
          </p:cNvSpPr>
          <p:nvPr/>
        </p:nvSpPr>
        <p:spPr>
          <a:xfrm>
            <a:off x="0" y="6172200"/>
            <a:ext cx="9144000" cy="457200"/>
          </a:xfrm>
          <a:prstGeom prst="rect">
            <a:avLst/>
          </a:prstGeom>
        </p:spPr>
        <p:txBody>
          <a:bodyPr vert="horz" lIns="234000" tIns="45720" rIns="234000" bIns="45720" rtlCol="0">
            <a:noAutofit/>
          </a:bodyPr>
          <a:lstStyle/>
          <a:p>
            <a:pPr marL="180975" lvl="0" indent="-180975">
              <a:spcBef>
                <a:spcPct val="20000"/>
              </a:spcBef>
              <a:buClr>
                <a:schemeClr val="accent6"/>
              </a:buClr>
              <a:buFont typeface="Arial" pitchFamily="34" charset="0"/>
              <a:buChar char="•"/>
            </a:pPr>
            <a:r>
              <a:rPr lang="en-US" sz="2000" dirty="0"/>
              <a:t>Examples</a:t>
            </a:r>
          </a:p>
        </p:txBody>
      </p:sp>
      <p:sp>
        <p:nvSpPr>
          <p:cNvPr id="19" name="Rectangle 18"/>
          <p:cNvSpPr/>
          <p:nvPr/>
        </p:nvSpPr>
        <p:spPr>
          <a:xfrm>
            <a:off x="1752600" y="685800"/>
            <a:ext cx="6629400" cy="369332"/>
          </a:xfrm>
          <a:prstGeom prst="rect">
            <a:avLst/>
          </a:prstGeom>
        </p:spPr>
        <p:txBody>
          <a:bodyPr wrap="square">
            <a:spAutoFit/>
          </a:bodyPr>
          <a:lstStyle/>
          <a:p>
            <a:r>
              <a:rPr lang="en-US" dirty="0"/>
              <a:t>(aka. Optical traps, laser tweezers, photonic force microscope, etc.)</a:t>
            </a:r>
          </a:p>
        </p:txBody>
      </p:sp>
      <p:pic>
        <p:nvPicPr>
          <p:cNvPr id="25602" name="Picture 2"/>
          <p:cNvPicPr>
            <a:picLocks noChangeAspect="1" noChangeArrowheads="1"/>
          </p:cNvPicPr>
          <p:nvPr/>
        </p:nvPicPr>
        <p:blipFill>
          <a:blip r:embed="rId3" cstate="print"/>
          <a:srcRect/>
          <a:stretch>
            <a:fillRect/>
          </a:stretch>
        </p:blipFill>
        <p:spPr bwMode="auto">
          <a:xfrm>
            <a:off x="4267200" y="2590800"/>
            <a:ext cx="4365674" cy="2133600"/>
          </a:xfrm>
          <a:prstGeom prst="rect">
            <a:avLst/>
          </a:prstGeom>
          <a:noFill/>
          <a:ln w="9525">
            <a:noFill/>
            <a:miter lim="800000"/>
            <a:headEnd/>
            <a:tailEnd/>
          </a:ln>
          <a:effectLst/>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p:cNvPicPr>
            <a:picLocks noChangeAspect="1" noChangeArrowheads="1"/>
          </p:cNvPicPr>
          <p:nvPr/>
        </p:nvPicPr>
        <p:blipFill>
          <a:blip r:embed="rId4" cstate="print"/>
          <a:srcRect t="2778"/>
          <a:stretch>
            <a:fillRect/>
          </a:stretch>
        </p:blipFill>
        <p:spPr bwMode="auto">
          <a:xfrm>
            <a:off x="0" y="609600"/>
            <a:ext cx="4884820" cy="2667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What are Optical Tweezers(OT) ?</a:t>
            </a:r>
          </a:p>
        </p:txBody>
      </p:sp>
      <p:sp>
        <p:nvSpPr>
          <p:cNvPr id="4" name="Text Placeholder 3"/>
          <p:cNvSpPr>
            <a:spLocks noGrp="1"/>
          </p:cNvSpPr>
          <p:nvPr>
            <p:ph type="body" sz="quarter" idx="13"/>
          </p:nvPr>
        </p:nvSpPr>
        <p:spPr/>
        <p:txBody>
          <a:bodyPr/>
          <a:lstStyle/>
          <a:p>
            <a:endParaRPr lang="en-US"/>
          </a:p>
        </p:txBody>
      </p:sp>
      <p:sp>
        <p:nvSpPr>
          <p:cNvPr id="6" name="Content Placeholder 2"/>
          <p:cNvSpPr txBox="1">
            <a:spLocks/>
          </p:cNvSpPr>
          <p:nvPr/>
        </p:nvSpPr>
        <p:spPr>
          <a:xfrm>
            <a:off x="4572000" y="1143000"/>
            <a:ext cx="4495800" cy="457200"/>
          </a:xfrm>
          <a:prstGeom prst="rect">
            <a:avLst/>
          </a:prstGeom>
        </p:spPr>
        <p:txBody>
          <a:bodyPr vert="horz" lIns="234000" tIns="45720" rIns="234000" bIns="45720" rtlCol="0">
            <a:noAutofit/>
          </a:bodyPr>
          <a:lstStyle/>
          <a:p>
            <a:pPr marL="180975" lvl="0" indent="-180975">
              <a:spcBef>
                <a:spcPct val="20000"/>
              </a:spcBef>
              <a:buClr>
                <a:schemeClr val="accent6"/>
              </a:buClr>
              <a:buFont typeface="Arial" pitchFamily="34" charset="0"/>
              <a:buChar char="•"/>
            </a:pPr>
            <a:r>
              <a:rPr lang="en-US" sz="2000" dirty="0"/>
              <a:t>Optical Tweezers = Focused Laser beam</a:t>
            </a:r>
          </a:p>
        </p:txBody>
      </p:sp>
      <p:sp>
        <p:nvSpPr>
          <p:cNvPr id="7" name="Content Placeholder 2"/>
          <p:cNvSpPr txBox="1">
            <a:spLocks/>
          </p:cNvSpPr>
          <p:nvPr/>
        </p:nvSpPr>
        <p:spPr>
          <a:xfrm>
            <a:off x="0" y="3581400"/>
            <a:ext cx="9144000" cy="457200"/>
          </a:xfrm>
          <a:prstGeom prst="rect">
            <a:avLst/>
          </a:prstGeom>
        </p:spPr>
        <p:txBody>
          <a:bodyPr vert="horz" lIns="234000" tIns="45720" rIns="234000" bIns="45720" rtlCol="0">
            <a:noAutofit/>
          </a:bodyPr>
          <a:lstStyle/>
          <a:p>
            <a:pPr marL="180975" lvl="0" indent="-180975">
              <a:spcBef>
                <a:spcPct val="20000"/>
              </a:spcBef>
              <a:buClr>
                <a:schemeClr val="accent6"/>
              </a:buClr>
              <a:buFont typeface="Arial" pitchFamily="34" charset="0"/>
              <a:buChar char="•"/>
            </a:pPr>
            <a:r>
              <a:rPr lang="en-US" sz="2000" dirty="0"/>
              <a:t>OT works by transfer of</a:t>
            </a:r>
          </a:p>
          <a:p>
            <a:pPr marL="180975" lvl="0" indent="-180975">
              <a:spcBef>
                <a:spcPct val="20000"/>
              </a:spcBef>
              <a:buClr>
                <a:schemeClr val="accent6"/>
              </a:buClr>
            </a:pPr>
            <a:r>
              <a:rPr lang="en-US" sz="2000" dirty="0"/>
              <a:t>   momentum</a:t>
            </a:r>
          </a:p>
        </p:txBody>
      </p:sp>
      <p:sp>
        <p:nvSpPr>
          <p:cNvPr id="8" name="Content Placeholder 2"/>
          <p:cNvSpPr txBox="1">
            <a:spLocks/>
          </p:cNvSpPr>
          <p:nvPr/>
        </p:nvSpPr>
        <p:spPr>
          <a:xfrm>
            <a:off x="0" y="4495800"/>
            <a:ext cx="3581400" cy="1371600"/>
          </a:xfrm>
          <a:prstGeom prst="rect">
            <a:avLst/>
          </a:prstGeom>
        </p:spPr>
        <p:txBody>
          <a:bodyPr vert="horz" lIns="234000" tIns="45720" rIns="234000" bIns="45720" rtlCol="0">
            <a:noAutofit/>
          </a:bodyPr>
          <a:lstStyle/>
          <a:p>
            <a:pPr marL="180975" lvl="0" indent="-180975">
              <a:spcBef>
                <a:spcPct val="20000"/>
              </a:spcBef>
              <a:buClr>
                <a:schemeClr val="accent6"/>
              </a:buClr>
              <a:buFont typeface="Arial" pitchFamily="34" charset="0"/>
              <a:buChar char="•"/>
              <a:defRPr/>
            </a:pPr>
            <a:r>
              <a:rPr lang="en-US" sz="2000" dirty="0"/>
              <a:t> Particles with higher n than surrounding medium are trapped in an approximately harmonic potential</a:t>
            </a:r>
            <a:endParaRPr lang="en-US" dirty="0"/>
          </a:p>
        </p:txBody>
      </p:sp>
      <p:sp>
        <p:nvSpPr>
          <p:cNvPr id="9" name="Content Placeholder 2"/>
          <p:cNvSpPr txBox="1">
            <a:spLocks/>
          </p:cNvSpPr>
          <p:nvPr/>
        </p:nvSpPr>
        <p:spPr>
          <a:xfrm>
            <a:off x="381000" y="5943600"/>
            <a:ext cx="2514600" cy="1143000"/>
          </a:xfrm>
          <a:prstGeom prst="rect">
            <a:avLst/>
          </a:prstGeom>
        </p:spPr>
        <p:txBody>
          <a:bodyPr vert="horz" lIns="234000" tIns="45720" rIns="234000" bIns="45720" rtlCol="0">
            <a:noAutofit/>
          </a:bodyPr>
          <a:lstStyle/>
          <a:p>
            <a:pPr marL="180975" lvl="0" indent="-180975">
              <a:spcBef>
                <a:spcPct val="20000"/>
              </a:spcBef>
              <a:buClr>
                <a:schemeClr val="accent6"/>
              </a:buClr>
            </a:pPr>
            <a:r>
              <a:rPr lang="en-US" i="1" dirty="0"/>
              <a:t>k ≈ 0,001− 0,1 </a:t>
            </a:r>
            <a:r>
              <a:rPr lang="en-US" i="1" dirty="0" err="1"/>
              <a:t>pN</a:t>
            </a:r>
            <a:r>
              <a:rPr lang="en-US" i="1" dirty="0"/>
              <a:t>/nm</a:t>
            </a:r>
            <a:endParaRPr lang="en-US" dirty="0"/>
          </a:p>
        </p:txBody>
      </p:sp>
      <p:pic>
        <p:nvPicPr>
          <p:cNvPr id="14" name="catch.avi">
            <a:hlinkClick r:id="" action="ppaction://media"/>
          </p:cNvPr>
          <p:cNvPicPr>
            <a:picLocks noGrp="1" noRot="1" noChangeAspect="1"/>
          </p:cNvPicPr>
          <p:nvPr>
            <p:ph idx="15"/>
            <a:videoFile r:link="rId1"/>
          </p:nvPr>
        </p:nvPicPr>
        <p:blipFill>
          <a:blip r:embed="rId5" cstate="print"/>
          <a:stretch>
            <a:fillRect/>
          </a:stretch>
        </p:blipFill>
        <p:spPr>
          <a:xfrm>
            <a:off x="3886200" y="2590800"/>
            <a:ext cx="5029200" cy="4114800"/>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p:cTn id="7" fill="hold" display="0">
                  <p:stCondLst>
                    <p:cond delay="indefinite"/>
                  </p:stCondLst>
                  <p:endCondLst>
                    <p:cond evt="onNext" delay="0">
                      <p:tgtEl>
                        <p:sldTgt/>
                      </p:tgtEl>
                    </p:cond>
                    <p:cond evt="onPrev" delay="0">
                      <p:tgtEl>
                        <p:sldTgt/>
                      </p:tgtEl>
                    </p:cond>
                  </p:endCondLst>
                </p:cTn>
                <p:tgtEl>
                  <p:spTgt spid="1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Biophotonics tool in quantitative biology</a:t>
            </a:r>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Content Placeholder 4"/>
          <p:cNvSpPr>
            <a:spLocks noGrp="1"/>
          </p:cNvSpPr>
          <p:nvPr>
            <p:ph idx="15"/>
          </p:nvPr>
        </p:nvSpPr>
        <p:spPr/>
        <p:txBody>
          <a:bodyPr/>
          <a:lstStyle/>
          <a:p>
            <a:endParaRPr lang="en-US"/>
          </a:p>
        </p:txBody>
      </p:sp>
      <p:pic>
        <p:nvPicPr>
          <p:cNvPr id="6" name="Picture 9"/>
          <p:cNvPicPr>
            <a:picLocks noChangeAspect="1" noChangeArrowheads="1"/>
          </p:cNvPicPr>
          <p:nvPr/>
        </p:nvPicPr>
        <p:blipFill>
          <a:blip r:embed="rId2" cstate="print"/>
          <a:srcRect/>
          <a:stretch>
            <a:fillRect/>
          </a:stretch>
        </p:blipFill>
        <p:spPr bwMode="auto">
          <a:xfrm>
            <a:off x="4724400" y="1219200"/>
            <a:ext cx="3887788" cy="3887788"/>
          </a:xfrm>
          <a:prstGeom prst="rect">
            <a:avLst/>
          </a:prstGeom>
          <a:noFill/>
          <a:ln w="9525">
            <a:noFill/>
            <a:miter lim="800000"/>
            <a:headEnd/>
            <a:tailEnd/>
          </a:ln>
        </p:spPr>
      </p:pic>
      <p:pic>
        <p:nvPicPr>
          <p:cNvPr id="7" name="Picture 7"/>
          <p:cNvPicPr>
            <a:picLocks noChangeAspect="1" noChangeArrowheads="1"/>
          </p:cNvPicPr>
          <p:nvPr/>
        </p:nvPicPr>
        <p:blipFill>
          <a:blip r:embed="rId3" cstate="print"/>
          <a:srcRect l="7242" t="30222" r="68555" b="17113"/>
          <a:stretch>
            <a:fillRect/>
          </a:stretch>
        </p:blipFill>
        <p:spPr bwMode="auto">
          <a:xfrm>
            <a:off x="914400" y="1017689"/>
            <a:ext cx="3186112" cy="5111750"/>
          </a:xfrm>
          <a:prstGeom prst="rect">
            <a:avLst/>
          </a:prstGeom>
          <a:noFill/>
          <a:ln w="9525">
            <a:noFill/>
            <a:miter lim="800000"/>
            <a:headEnd/>
            <a:tailEnd/>
          </a:ln>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srcRect/>
          <a:stretch>
            <a:fillRect/>
          </a:stretch>
        </p:blipFill>
        <p:spPr bwMode="auto">
          <a:xfrm>
            <a:off x="1130305" y="1541971"/>
            <a:ext cx="7033034" cy="4932891"/>
          </a:xfrm>
          <a:prstGeom prst="rect">
            <a:avLst/>
          </a:prstGeom>
          <a:noFill/>
          <a:ln w="9525">
            <a:noFill/>
            <a:miter lim="800000"/>
            <a:headEnd/>
            <a:tailEnd/>
          </a:ln>
        </p:spPr>
      </p:pic>
      <p:sp>
        <p:nvSpPr>
          <p:cNvPr id="2" name="Title 1"/>
          <p:cNvSpPr>
            <a:spLocks noGrp="1"/>
          </p:cNvSpPr>
          <p:nvPr>
            <p:ph type="title"/>
          </p:nvPr>
        </p:nvSpPr>
        <p:spPr>
          <a:xfrm>
            <a:off x="152400" y="0"/>
            <a:ext cx="9448800" cy="571480"/>
          </a:xfrm>
        </p:spPr>
        <p:txBody>
          <a:bodyPr>
            <a:normAutofit/>
          </a:bodyPr>
          <a:lstStyle/>
          <a:p>
            <a:pPr algn="l"/>
            <a:r>
              <a:rPr lang="en-US" b="1" dirty="0">
                <a:solidFill>
                  <a:schemeClr val="accent1"/>
                </a:solidFill>
              </a:rPr>
              <a:t>Localization microscopy  </a:t>
            </a:r>
            <a:r>
              <a:rPr lang="en-US" sz="2000" b="1" dirty="0">
                <a:solidFill>
                  <a:schemeClr val="accent1"/>
                </a:solidFill>
              </a:rPr>
              <a:t>PALM, STORM, </a:t>
            </a:r>
            <a:r>
              <a:rPr lang="en-US" sz="2000" b="1" dirty="0" err="1">
                <a:solidFill>
                  <a:schemeClr val="accent1"/>
                </a:solidFill>
              </a:rPr>
              <a:t>fPALM</a:t>
            </a:r>
            <a:r>
              <a:rPr lang="en-US" sz="2000" b="1" dirty="0">
                <a:solidFill>
                  <a:schemeClr val="accent1"/>
                </a:solidFill>
              </a:rPr>
              <a:t>, SMACAM</a:t>
            </a:r>
          </a:p>
        </p:txBody>
      </p:sp>
      <p:sp>
        <p:nvSpPr>
          <p:cNvPr id="3" name="Content Placeholder 2"/>
          <p:cNvSpPr>
            <a:spLocks noGrp="1"/>
          </p:cNvSpPr>
          <p:nvPr>
            <p:ph idx="1"/>
          </p:nvPr>
        </p:nvSpPr>
        <p:spPr/>
        <p:txBody>
          <a:bodyPr/>
          <a:lstStyle/>
          <a:p>
            <a:r>
              <a:rPr lang="en-US" dirty="0"/>
              <a:t>Spatial localization accuracy below 10 and Nyquist-Shannon limited resolution of approximately 20 nm</a:t>
            </a:r>
          </a:p>
        </p:txBody>
      </p:sp>
      <p:sp>
        <p:nvSpPr>
          <p:cNvPr id="4" name="Text Placeholder 3"/>
          <p:cNvSpPr>
            <a:spLocks noGrp="1"/>
          </p:cNvSpPr>
          <p:nvPr>
            <p:ph type="body" sz="quarter" idx="13"/>
          </p:nvPr>
        </p:nvSpPr>
        <p:spPr>
          <a:xfrm>
            <a:off x="1255922" y="6549205"/>
            <a:ext cx="6781800" cy="246580"/>
          </a:xfrm>
        </p:spPr>
        <p:txBody>
          <a:bodyPr/>
          <a:lstStyle/>
          <a:p>
            <a:r>
              <a:rPr lang="en-US" dirty="0"/>
              <a:t>J. </a:t>
            </a:r>
            <a:r>
              <a:rPr lang="en-US" dirty="0" err="1"/>
              <a:t>Hohlbein</a:t>
            </a:r>
            <a:r>
              <a:rPr lang="en-US" dirty="0"/>
              <a:t> et al.  Phys. Biol. </a:t>
            </a:r>
            <a:r>
              <a:rPr lang="en-US" b="1" dirty="0"/>
              <a:t>7</a:t>
            </a:r>
            <a:r>
              <a:rPr lang="en-US" dirty="0"/>
              <a:t> (2010) 031001 (22pp)</a:t>
            </a:r>
          </a:p>
        </p:txBody>
      </p:sp>
      <p:sp>
        <p:nvSpPr>
          <p:cNvPr id="5" name="Content Placeholder 4"/>
          <p:cNvSpPr>
            <a:spLocks noGrp="1"/>
          </p:cNvSpPr>
          <p:nvPr>
            <p:ph idx="15"/>
          </p:nvPr>
        </p:nvSpPr>
        <p:spPr/>
        <p:txBody>
          <a:bodyPr/>
          <a:lstStyle/>
          <a:p>
            <a:endParaRPr lang="en-US"/>
          </a:p>
        </p:txBody>
      </p:sp>
      <p:grpSp>
        <p:nvGrpSpPr>
          <p:cNvPr id="11" name="Group 10"/>
          <p:cNvGrpSpPr/>
          <p:nvPr/>
        </p:nvGrpSpPr>
        <p:grpSpPr>
          <a:xfrm>
            <a:off x="685800" y="2971800"/>
            <a:ext cx="3723861" cy="914400"/>
            <a:chOff x="8176591" y="3352800"/>
            <a:chExt cx="3723861" cy="914400"/>
          </a:xfrm>
        </p:grpSpPr>
        <p:sp>
          <p:nvSpPr>
            <p:cNvPr id="8" name="Rectangle 7"/>
            <p:cNvSpPr/>
            <p:nvPr/>
          </p:nvSpPr>
          <p:spPr bwMode="auto">
            <a:xfrm>
              <a:off x="8176591" y="3352800"/>
              <a:ext cx="3723861" cy="914400"/>
            </a:xfrm>
            <a:prstGeom prst="rect">
              <a:avLst/>
            </a:prstGeom>
            <a:solidFill>
              <a:schemeClr val="bg1"/>
            </a:solidFill>
            <a:ln w="12700">
              <a:solidFill>
                <a:srgbClr val="A50021"/>
              </a:solidFill>
              <a:round/>
              <a:headEnd/>
              <a:tailEnd/>
            </a:ln>
          </p:spPr>
          <p:txBody>
            <a:bodyPr rtlCol="0" anchor="ctr"/>
            <a:lstStyle/>
            <a:p>
              <a:pPr algn="ctr"/>
              <a:endParaRPr lang="en-US" dirty="0"/>
            </a:p>
          </p:txBody>
        </p:sp>
        <p:pic>
          <p:nvPicPr>
            <p:cNvPr id="1026" name="Picture 2" descr="http://www.microscopyu.com/articles/superresolution/images/stormequation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3581400"/>
              <a:ext cx="3275508" cy="4857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17655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rPr>
              <a:t>Single molecule localization microscopy </a:t>
            </a:r>
            <a:endParaRPr lang="en-US" dirty="0">
              <a:solidFill>
                <a:schemeClr val="accent1"/>
              </a:solidFill>
            </a:endParaRPr>
          </a:p>
        </p:txBody>
      </p:sp>
      <p:pic>
        <p:nvPicPr>
          <p:cNvPr id="6" name="eiffel towe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990600"/>
            <a:ext cx="9143989" cy="4572000"/>
          </a:xfrm>
        </p:spPr>
      </p:pic>
      <p:sp>
        <p:nvSpPr>
          <p:cNvPr id="4" name="Text Placeholder 3"/>
          <p:cNvSpPr>
            <a:spLocks noGrp="1"/>
          </p:cNvSpPr>
          <p:nvPr>
            <p:ph type="body" sz="quarter" idx="13"/>
          </p:nvPr>
        </p:nvSpPr>
        <p:spPr/>
        <p:txBody>
          <a:bodyPr/>
          <a:lstStyle/>
          <a:p>
            <a:endParaRPr lang="en-US"/>
          </a:p>
        </p:txBody>
      </p:sp>
      <p:sp>
        <p:nvSpPr>
          <p:cNvPr id="5" name="Content Placeholder 4"/>
          <p:cNvSpPr>
            <a:spLocks noGrp="1"/>
          </p:cNvSpPr>
          <p:nvPr>
            <p:ph idx="15"/>
          </p:nvPr>
        </p:nvSpPr>
        <p:spPr>
          <a:xfrm>
            <a:off x="1392524" y="5898585"/>
            <a:ext cx="7781956" cy="428628"/>
          </a:xfrm>
        </p:spPr>
        <p:txBody>
          <a:bodyPr/>
          <a:lstStyle/>
          <a:p>
            <a:r>
              <a:rPr lang="en-US" sz="1800" dirty="0"/>
              <a:t>Gaussian spot detection example through </a:t>
            </a:r>
            <a:r>
              <a:rPr lang="en-US" sz="1800" dirty="0" err="1"/>
              <a:t>QuickPALM</a:t>
            </a:r>
            <a:r>
              <a:rPr lang="en-US" sz="1800" dirty="0"/>
              <a:t> - an ultra-fast algorithm for SMLM applied to the PSFs of a common digital camera  filming the </a:t>
            </a:r>
            <a:r>
              <a:rPr lang="en-US" sz="1800" b="1" i="1" dirty="0"/>
              <a:t>Eiffel Tower stochastic blinking</a:t>
            </a:r>
            <a:r>
              <a:rPr lang="en-US" sz="1800" dirty="0"/>
              <a:t>.</a:t>
            </a:r>
          </a:p>
        </p:txBody>
      </p:sp>
    </p:spTree>
    <p:extLst>
      <p:ext uri="{BB962C8B-B14F-4D97-AF65-F5344CB8AC3E}">
        <p14:creationId xmlns:p14="http://schemas.microsoft.com/office/powerpoint/2010/main" val="2623100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Content Placeholder 4"/>
          <p:cNvSpPr>
            <a:spLocks noGrp="1"/>
          </p:cNvSpPr>
          <p:nvPr>
            <p:ph idx="15"/>
          </p:nvPr>
        </p:nvSpPr>
        <p:spPr/>
        <p:txBody>
          <a:bodyPr/>
          <a:lstStyle/>
          <a:p>
            <a:endParaRPr lang="en-US"/>
          </a:p>
        </p:txBody>
      </p:sp>
      <p:pic>
        <p:nvPicPr>
          <p:cNvPr id="6" name="Picture 5" descr="MT 1 FL"/>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Text Box 6"/>
          <p:cNvSpPr txBox="1">
            <a:spLocks noChangeArrowheads="1"/>
          </p:cNvSpPr>
          <p:nvPr/>
        </p:nvSpPr>
        <p:spPr bwMode="auto">
          <a:xfrm>
            <a:off x="685800" y="4862513"/>
            <a:ext cx="704850" cy="366712"/>
          </a:xfrm>
          <a:prstGeom prst="rect">
            <a:avLst/>
          </a:prstGeom>
          <a:noFill/>
          <a:ln w="9525">
            <a:noFill/>
            <a:miter lim="800000"/>
            <a:headEnd/>
            <a:tailEnd/>
          </a:ln>
        </p:spPr>
        <p:txBody>
          <a:bodyPr wrap="none">
            <a:spAutoFit/>
          </a:bodyPr>
          <a:lstStyle/>
          <a:p>
            <a:r>
              <a:rPr lang="en-US">
                <a:solidFill>
                  <a:schemeClr val="bg1"/>
                </a:solidFill>
                <a:latin typeface="Tahoma" pitchFamily="34" charset="0"/>
              </a:rPr>
              <a:t>5 </a:t>
            </a:r>
            <a:r>
              <a:rPr lang="el-GR">
                <a:solidFill>
                  <a:schemeClr val="bg1"/>
                </a:solidFill>
                <a:latin typeface="Tahoma" pitchFamily="34" charset="0"/>
              </a:rPr>
              <a:t>μ</a:t>
            </a:r>
            <a:r>
              <a:rPr lang="en-US">
                <a:solidFill>
                  <a:schemeClr val="bg1"/>
                </a:solidFill>
                <a:latin typeface="Tahoma" pitchFamily="34" charset="0"/>
              </a:rPr>
              <a:t>m</a:t>
            </a:r>
            <a:endParaRPr lang="el-GR">
              <a:solidFill>
                <a:schemeClr val="bg1"/>
              </a:solidFill>
              <a:latin typeface="Tahoma" pitchFamily="34" charset="0"/>
            </a:endParaRPr>
          </a:p>
        </p:txBody>
      </p:sp>
      <p:sp>
        <p:nvSpPr>
          <p:cNvPr id="8" name="Text Box 7"/>
          <p:cNvSpPr txBox="1">
            <a:spLocks noChangeArrowheads="1"/>
          </p:cNvSpPr>
          <p:nvPr/>
        </p:nvSpPr>
        <p:spPr bwMode="auto">
          <a:xfrm>
            <a:off x="304800" y="5622925"/>
            <a:ext cx="4181475" cy="925513"/>
          </a:xfrm>
          <a:prstGeom prst="rect">
            <a:avLst/>
          </a:prstGeom>
          <a:solidFill>
            <a:schemeClr val="tx1"/>
          </a:solidFill>
          <a:ln w="9525">
            <a:solidFill>
              <a:schemeClr val="bg1"/>
            </a:solidFill>
            <a:miter lim="800000"/>
            <a:headEnd/>
            <a:tailEnd/>
          </a:ln>
        </p:spPr>
        <p:txBody>
          <a:bodyPr wrap="none">
            <a:spAutoFit/>
          </a:bodyPr>
          <a:lstStyle/>
          <a:p>
            <a:r>
              <a:rPr lang="en-US">
                <a:solidFill>
                  <a:schemeClr val="bg1"/>
                </a:solidFill>
                <a:latin typeface="Tahoma" pitchFamily="34" charset="0"/>
              </a:rPr>
              <a:t>B-SC-1 cell, </a:t>
            </a:r>
            <a:endParaRPr lang="en-US" altLang="zh-CN">
              <a:solidFill>
                <a:schemeClr val="bg1"/>
              </a:solidFill>
              <a:latin typeface="Tahoma" pitchFamily="34" charset="0"/>
              <a:ea typeface="SimSun" pitchFamily="2" charset="-122"/>
            </a:endParaRPr>
          </a:p>
          <a:p>
            <a:r>
              <a:rPr lang="en-US">
                <a:solidFill>
                  <a:schemeClr val="bg1"/>
                </a:solidFill>
                <a:latin typeface="Tahoma" pitchFamily="34" charset="0"/>
              </a:rPr>
              <a:t>Microtubules stained with anti-</a:t>
            </a:r>
            <a:r>
              <a:rPr lang="el-GR">
                <a:solidFill>
                  <a:schemeClr val="bg1"/>
                </a:solidFill>
                <a:latin typeface="Tahoma" pitchFamily="34" charset="0"/>
              </a:rPr>
              <a:t>β</a:t>
            </a:r>
            <a:r>
              <a:rPr lang="en-US">
                <a:solidFill>
                  <a:schemeClr val="bg1"/>
                </a:solidFill>
                <a:latin typeface="Tahoma" pitchFamily="34" charset="0"/>
              </a:rPr>
              <a:t> tubulin</a:t>
            </a:r>
          </a:p>
          <a:p>
            <a:r>
              <a:rPr lang="en-US">
                <a:solidFill>
                  <a:schemeClr val="bg1"/>
                </a:solidFill>
                <a:latin typeface="Tahoma" pitchFamily="34" charset="0"/>
              </a:rPr>
              <a:t>Cy3 / Alexa 647 secondary antibody</a:t>
            </a:r>
            <a:endParaRPr lang="el-GR">
              <a:solidFill>
                <a:schemeClr val="bg1"/>
              </a:solidFill>
              <a:latin typeface="Tahoma" pitchFamily="34" charset="0"/>
            </a:endParaRPr>
          </a:p>
        </p:txBody>
      </p:sp>
      <p:sp>
        <p:nvSpPr>
          <p:cNvPr id="9" name="Line 8"/>
          <p:cNvSpPr>
            <a:spLocks noChangeShapeType="1"/>
          </p:cNvSpPr>
          <p:nvPr/>
        </p:nvSpPr>
        <p:spPr bwMode="auto">
          <a:xfrm>
            <a:off x="533400" y="5322888"/>
            <a:ext cx="1143000" cy="0"/>
          </a:xfrm>
          <a:prstGeom prst="line">
            <a:avLst/>
          </a:prstGeom>
          <a:noFill/>
          <a:ln w="76200">
            <a:solidFill>
              <a:schemeClr val="bg1"/>
            </a:solidFill>
            <a:round/>
            <a:headEnd/>
            <a:tailEnd/>
          </a:ln>
        </p:spPr>
        <p:txBody>
          <a:bodyPr/>
          <a:lstStyle/>
          <a:p>
            <a:endParaRPr lang="en-US"/>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Content Placeholder 4"/>
          <p:cNvSpPr>
            <a:spLocks noGrp="1"/>
          </p:cNvSpPr>
          <p:nvPr>
            <p:ph idx="15"/>
          </p:nvPr>
        </p:nvSpPr>
        <p:spPr/>
        <p:txBody>
          <a:bodyPr/>
          <a:lstStyle/>
          <a:p>
            <a:endParaRPr lang="en-US"/>
          </a:p>
        </p:txBody>
      </p:sp>
      <p:pic>
        <p:nvPicPr>
          <p:cNvPr id="6" name="Picture 2" descr="MT 1 FL"/>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7" name="Picture 6" descr="MT 1 STORM"/>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8" name="Text Box 3"/>
          <p:cNvSpPr txBox="1">
            <a:spLocks noChangeArrowheads="1"/>
          </p:cNvSpPr>
          <p:nvPr/>
        </p:nvSpPr>
        <p:spPr bwMode="auto">
          <a:xfrm>
            <a:off x="990600" y="5715000"/>
            <a:ext cx="704850" cy="366713"/>
          </a:xfrm>
          <a:prstGeom prst="rect">
            <a:avLst/>
          </a:prstGeom>
          <a:noFill/>
          <a:ln w="9525">
            <a:noFill/>
            <a:miter lim="800000"/>
            <a:headEnd/>
            <a:tailEnd/>
          </a:ln>
        </p:spPr>
        <p:txBody>
          <a:bodyPr wrap="none">
            <a:spAutoFit/>
          </a:bodyPr>
          <a:lstStyle/>
          <a:p>
            <a:r>
              <a:rPr lang="en-US">
                <a:solidFill>
                  <a:schemeClr val="bg1"/>
                </a:solidFill>
                <a:latin typeface="Tahoma" pitchFamily="34" charset="0"/>
              </a:rPr>
              <a:t>5 </a:t>
            </a:r>
            <a:r>
              <a:rPr lang="el-GR">
                <a:solidFill>
                  <a:schemeClr val="bg1"/>
                </a:solidFill>
                <a:latin typeface="Tahoma" pitchFamily="34" charset="0"/>
              </a:rPr>
              <a:t>μ</a:t>
            </a:r>
            <a:r>
              <a:rPr lang="en-US">
                <a:solidFill>
                  <a:schemeClr val="bg1"/>
                </a:solidFill>
                <a:latin typeface="Tahoma" pitchFamily="34" charset="0"/>
              </a:rPr>
              <a:t>m</a:t>
            </a:r>
            <a:endParaRPr lang="el-GR">
              <a:solidFill>
                <a:schemeClr val="bg1"/>
              </a:solidFill>
              <a:latin typeface="Tahoma" pitchFamily="34" charset="0"/>
            </a:endParaRPr>
          </a:p>
        </p:txBody>
      </p:sp>
      <p:sp>
        <p:nvSpPr>
          <p:cNvPr id="9" name="Text Box 10"/>
          <p:cNvSpPr txBox="1">
            <a:spLocks noChangeArrowheads="1"/>
          </p:cNvSpPr>
          <p:nvPr/>
        </p:nvSpPr>
        <p:spPr bwMode="auto">
          <a:xfrm>
            <a:off x="76200" y="6477000"/>
            <a:ext cx="4572000" cy="336550"/>
          </a:xfrm>
          <a:prstGeom prst="rect">
            <a:avLst/>
          </a:prstGeom>
          <a:noFill/>
          <a:ln w="9525">
            <a:noFill/>
            <a:miter lim="800000"/>
            <a:headEnd/>
            <a:tailEnd/>
          </a:ln>
        </p:spPr>
        <p:txBody>
          <a:bodyPr>
            <a:spAutoFit/>
          </a:bodyPr>
          <a:lstStyle/>
          <a:p>
            <a:pPr>
              <a:spcBef>
                <a:spcPct val="50000"/>
              </a:spcBef>
            </a:pPr>
            <a:r>
              <a:rPr lang="en-US" sz="1600">
                <a:solidFill>
                  <a:schemeClr val="bg1"/>
                </a:solidFill>
                <a:latin typeface="Tahoma" pitchFamily="34" charset="0"/>
              </a:rPr>
              <a:t>Bates et al, </a:t>
            </a:r>
            <a:r>
              <a:rPr lang="en-US" sz="1600" i="1">
                <a:solidFill>
                  <a:schemeClr val="bg1"/>
                </a:solidFill>
                <a:latin typeface="Tahoma" pitchFamily="34" charset="0"/>
              </a:rPr>
              <a:t>Science </a:t>
            </a:r>
            <a:r>
              <a:rPr lang="en-US" sz="1600" b="1">
                <a:solidFill>
                  <a:schemeClr val="bg1"/>
                </a:solidFill>
              </a:rPr>
              <a:t>317</a:t>
            </a:r>
            <a:r>
              <a:rPr lang="en-US" sz="1600">
                <a:solidFill>
                  <a:schemeClr val="bg1"/>
                </a:solidFill>
              </a:rPr>
              <a:t>, 1749 – 1753 </a:t>
            </a:r>
            <a:r>
              <a:rPr lang="en-US" sz="1600">
                <a:solidFill>
                  <a:schemeClr val="bg1"/>
                </a:solidFill>
                <a:latin typeface="Tahoma" pitchFamily="34" charset="0"/>
              </a:rPr>
              <a:t>(2007)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Content Placeholder 4"/>
          <p:cNvSpPr>
            <a:spLocks noGrp="1"/>
          </p:cNvSpPr>
          <p:nvPr>
            <p:ph idx="15"/>
          </p:nvPr>
        </p:nvSpPr>
        <p:spPr/>
        <p:txBody>
          <a:bodyPr/>
          <a:lstStyle/>
          <a:p>
            <a:endParaRPr lang="en-US"/>
          </a:p>
        </p:txBody>
      </p:sp>
      <p:pic>
        <p:nvPicPr>
          <p:cNvPr id="6" name="Picture 2" descr="MT 1 STORM"/>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grpSp>
        <p:nvGrpSpPr>
          <p:cNvPr id="7" name="Group 17"/>
          <p:cNvGrpSpPr>
            <a:grpSpLocks/>
          </p:cNvGrpSpPr>
          <p:nvPr/>
        </p:nvGrpSpPr>
        <p:grpSpPr bwMode="auto">
          <a:xfrm>
            <a:off x="1143000" y="1066800"/>
            <a:ext cx="7620000" cy="3581400"/>
            <a:chOff x="720" y="672"/>
            <a:chExt cx="4800" cy="2256"/>
          </a:xfrm>
        </p:grpSpPr>
        <p:pic>
          <p:nvPicPr>
            <p:cNvPr id="8" name="Picture 6" descr="MT 2 STORM"/>
            <p:cNvPicPr>
              <a:picLocks noChangeAspect="1" noChangeArrowheads="1"/>
            </p:cNvPicPr>
            <p:nvPr/>
          </p:nvPicPr>
          <p:blipFill>
            <a:blip r:embed="rId3" cstate="print">
              <a:lum bright="20000" contrast="30000"/>
            </a:blip>
            <a:srcRect/>
            <a:stretch>
              <a:fillRect/>
            </a:stretch>
          </p:blipFill>
          <p:spPr bwMode="auto">
            <a:xfrm>
              <a:off x="3551" y="672"/>
              <a:ext cx="1969" cy="2256"/>
            </a:xfrm>
            <a:prstGeom prst="rect">
              <a:avLst/>
            </a:prstGeom>
            <a:noFill/>
            <a:ln w="9525">
              <a:noFill/>
              <a:miter lim="800000"/>
              <a:headEnd/>
              <a:tailEnd/>
            </a:ln>
          </p:spPr>
        </p:pic>
        <p:pic>
          <p:nvPicPr>
            <p:cNvPr id="9" name="Picture 7" descr="MT 2 FL"/>
            <p:cNvPicPr>
              <a:picLocks noChangeAspect="1" noChangeArrowheads="1"/>
            </p:cNvPicPr>
            <p:nvPr/>
          </p:nvPicPr>
          <p:blipFill>
            <a:blip r:embed="rId4" cstate="print"/>
            <a:srcRect/>
            <a:stretch>
              <a:fillRect/>
            </a:stretch>
          </p:blipFill>
          <p:spPr bwMode="auto">
            <a:xfrm>
              <a:off x="1582" y="672"/>
              <a:ext cx="1969" cy="2256"/>
            </a:xfrm>
            <a:prstGeom prst="rect">
              <a:avLst/>
            </a:prstGeom>
            <a:solidFill>
              <a:schemeClr val="bg1"/>
            </a:solidFill>
            <a:ln w="9525">
              <a:noFill/>
              <a:miter lim="800000"/>
              <a:headEnd/>
              <a:tailEnd/>
            </a:ln>
          </p:spPr>
        </p:pic>
        <p:sp>
          <p:nvSpPr>
            <p:cNvPr id="10" name="Rectangle 9"/>
            <p:cNvSpPr>
              <a:spLocks noChangeArrowheads="1"/>
            </p:cNvSpPr>
            <p:nvPr/>
          </p:nvSpPr>
          <p:spPr bwMode="auto">
            <a:xfrm>
              <a:off x="1584" y="672"/>
              <a:ext cx="3936" cy="2256"/>
            </a:xfrm>
            <a:prstGeom prst="rect">
              <a:avLst/>
            </a:prstGeom>
            <a:noFill/>
            <a:ln w="38100">
              <a:solidFill>
                <a:schemeClr val="bg1"/>
              </a:solidFill>
              <a:miter lim="800000"/>
              <a:headEnd/>
              <a:tailEnd/>
            </a:ln>
          </p:spPr>
          <p:txBody>
            <a:bodyPr wrap="none" anchor="ctr"/>
            <a:lstStyle/>
            <a:p>
              <a:endParaRPr lang="en-US"/>
            </a:p>
          </p:txBody>
        </p:sp>
        <p:sp>
          <p:nvSpPr>
            <p:cNvPr id="11" name="Rectangle 10"/>
            <p:cNvSpPr>
              <a:spLocks noChangeArrowheads="1"/>
            </p:cNvSpPr>
            <p:nvPr/>
          </p:nvSpPr>
          <p:spPr bwMode="auto">
            <a:xfrm>
              <a:off x="720" y="1296"/>
              <a:ext cx="768" cy="816"/>
            </a:xfrm>
            <a:prstGeom prst="rect">
              <a:avLst/>
            </a:prstGeom>
            <a:noFill/>
            <a:ln w="38100">
              <a:solidFill>
                <a:schemeClr val="bg1"/>
              </a:solidFill>
              <a:prstDash val="sysDot"/>
              <a:miter lim="800000"/>
              <a:headEnd/>
              <a:tailEnd/>
            </a:ln>
          </p:spPr>
          <p:txBody>
            <a:bodyPr wrap="none" anchor="ctr"/>
            <a:lstStyle/>
            <a:p>
              <a:endParaRPr lang="en-US"/>
            </a:p>
          </p:txBody>
        </p:sp>
        <p:sp>
          <p:nvSpPr>
            <p:cNvPr id="12" name="Line 11"/>
            <p:cNvSpPr>
              <a:spLocks noChangeShapeType="1"/>
            </p:cNvSpPr>
            <p:nvPr/>
          </p:nvSpPr>
          <p:spPr bwMode="auto">
            <a:xfrm flipV="1">
              <a:off x="1104" y="672"/>
              <a:ext cx="480" cy="624"/>
            </a:xfrm>
            <a:prstGeom prst="line">
              <a:avLst/>
            </a:prstGeom>
            <a:noFill/>
            <a:ln w="38100">
              <a:solidFill>
                <a:schemeClr val="bg1"/>
              </a:solidFill>
              <a:round/>
              <a:headEnd/>
              <a:tailEnd/>
            </a:ln>
          </p:spPr>
          <p:txBody>
            <a:bodyPr/>
            <a:lstStyle/>
            <a:p>
              <a:endParaRPr lang="en-US"/>
            </a:p>
          </p:txBody>
        </p:sp>
        <p:sp>
          <p:nvSpPr>
            <p:cNvPr id="13" name="Line 12"/>
            <p:cNvSpPr>
              <a:spLocks noChangeShapeType="1"/>
            </p:cNvSpPr>
            <p:nvPr/>
          </p:nvSpPr>
          <p:spPr bwMode="auto">
            <a:xfrm>
              <a:off x="1152" y="2112"/>
              <a:ext cx="432" cy="816"/>
            </a:xfrm>
            <a:prstGeom prst="line">
              <a:avLst/>
            </a:prstGeom>
            <a:noFill/>
            <a:ln w="38100">
              <a:solidFill>
                <a:schemeClr val="bg1"/>
              </a:solidFill>
              <a:round/>
              <a:headEnd/>
              <a:tailEnd/>
            </a:ln>
          </p:spPr>
          <p:txBody>
            <a:bodyPr/>
            <a:lstStyle/>
            <a:p>
              <a:endParaRPr lang="en-US"/>
            </a:p>
          </p:txBody>
        </p:sp>
        <p:sp>
          <p:nvSpPr>
            <p:cNvPr id="14" name="Text Box 13"/>
            <p:cNvSpPr txBox="1">
              <a:spLocks noChangeArrowheads="1"/>
            </p:cNvSpPr>
            <p:nvPr/>
          </p:nvSpPr>
          <p:spPr bwMode="auto">
            <a:xfrm>
              <a:off x="1632" y="2477"/>
              <a:ext cx="490" cy="192"/>
            </a:xfrm>
            <a:prstGeom prst="rect">
              <a:avLst/>
            </a:prstGeom>
            <a:noFill/>
            <a:ln w="9525">
              <a:noFill/>
              <a:miter lim="800000"/>
              <a:headEnd/>
              <a:tailEnd/>
            </a:ln>
          </p:spPr>
          <p:txBody>
            <a:bodyPr wrap="none">
              <a:spAutoFit/>
            </a:bodyPr>
            <a:lstStyle/>
            <a:p>
              <a:r>
                <a:rPr lang="en-US" sz="1400">
                  <a:solidFill>
                    <a:schemeClr val="bg1"/>
                  </a:solidFill>
                  <a:latin typeface="Tahoma" pitchFamily="34" charset="0"/>
                </a:rPr>
                <a:t>500 nm</a:t>
              </a:r>
            </a:p>
          </p:txBody>
        </p:sp>
      </p:grpSp>
      <p:sp>
        <p:nvSpPr>
          <p:cNvPr id="15" name="Text Box 16"/>
          <p:cNvSpPr txBox="1">
            <a:spLocks noChangeArrowheads="1"/>
          </p:cNvSpPr>
          <p:nvPr/>
        </p:nvSpPr>
        <p:spPr bwMode="auto">
          <a:xfrm>
            <a:off x="990600" y="5715000"/>
            <a:ext cx="704850" cy="366713"/>
          </a:xfrm>
          <a:prstGeom prst="rect">
            <a:avLst/>
          </a:prstGeom>
          <a:noFill/>
          <a:ln w="9525">
            <a:noFill/>
            <a:miter lim="800000"/>
            <a:headEnd/>
            <a:tailEnd/>
          </a:ln>
        </p:spPr>
        <p:txBody>
          <a:bodyPr wrap="none">
            <a:spAutoFit/>
          </a:bodyPr>
          <a:lstStyle/>
          <a:p>
            <a:r>
              <a:rPr lang="en-US">
                <a:solidFill>
                  <a:schemeClr val="bg1"/>
                </a:solidFill>
                <a:latin typeface="Tahoma" pitchFamily="34" charset="0"/>
              </a:rPr>
              <a:t>5 </a:t>
            </a:r>
            <a:r>
              <a:rPr lang="el-GR">
                <a:solidFill>
                  <a:schemeClr val="bg1"/>
                </a:solidFill>
                <a:latin typeface="Tahoma" pitchFamily="34" charset="0"/>
              </a:rPr>
              <a:t>μ</a:t>
            </a:r>
            <a:r>
              <a:rPr lang="en-US">
                <a:solidFill>
                  <a:schemeClr val="bg1"/>
                </a:solidFill>
                <a:latin typeface="Tahoma" pitchFamily="34" charset="0"/>
              </a:rPr>
              <a:t>m</a:t>
            </a:r>
            <a:endParaRPr lang="el-GR">
              <a:solidFill>
                <a:schemeClr val="bg1"/>
              </a:solidFill>
              <a:latin typeface="Tahoma" pitchFamily="34" charset="0"/>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Content Placeholder 4"/>
          <p:cNvSpPr>
            <a:spLocks noGrp="1"/>
          </p:cNvSpPr>
          <p:nvPr>
            <p:ph idx="15"/>
          </p:nvPr>
        </p:nvSpPr>
        <p:spPr/>
        <p:txBody>
          <a:bodyPr/>
          <a:lstStyle/>
          <a:p>
            <a:endParaRPr lang="en-US"/>
          </a:p>
        </p:txBody>
      </p:sp>
      <p:pic>
        <p:nvPicPr>
          <p:cNvPr id="6" name="Picture 4" descr="2Color 1 STORM"/>
          <p:cNvPicPr>
            <a:picLocks noChangeAspect="1" noChangeArrowheads="1"/>
          </p:cNvPicPr>
          <p:nvPr/>
        </p:nvPicPr>
        <p:blipFill>
          <a:blip r:embed="rId3" cstate="print">
            <a:lum bright="16000" contrast="30000"/>
          </a:blip>
          <a:srcRect/>
          <a:stretch>
            <a:fillRect/>
          </a:stretch>
        </p:blipFill>
        <p:spPr bwMode="auto">
          <a:xfrm>
            <a:off x="0" y="0"/>
            <a:ext cx="9144000" cy="6858000"/>
          </a:xfrm>
          <a:prstGeom prst="rect">
            <a:avLst/>
          </a:prstGeom>
          <a:noFill/>
          <a:ln w="9525">
            <a:noFill/>
            <a:miter lim="800000"/>
            <a:headEnd/>
            <a:tailEnd/>
          </a:ln>
        </p:spPr>
      </p:pic>
      <p:sp>
        <p:nvSpPr>
          <p:cNvPr id="7" name="Rectangle 5"/>
          <p:cNvSpPr>
            <a:spLocks noChangeArrowheads="1"/>
          </p:cNvSpPr>
          <p:nvPr/>
        </p:nvSpPr>
        <p:spPr bwMode="auto">
          <a:xfrm>
            <a:off x="1447800" y="2743200"/>
            <a:ext cx="1905000" cy="1447800"/>
          </a:xfrm>
          <a:prstGeom prst="rect">
            <a:avLst/>
          </a:prstGeom>
          <a:noFill/>
          <a:ln w="38100">
            <a:solidFill>
              <a:schemeClr val="bg1"/>
            </a:solidFill>
            <a:prstDash val="sysDot"/>
            <a:miter lim="800000"/>
            <a:headEnd/>
            <a:tailEnd/>
          </a:ln>
        </p:spPr>
        <p:txBody>
          <a:bodyPr wrap="none" anchor="ctr"/>
          <a:lstStyle/>
          <a:p>
            <a:endParaRPr lang="en-US"/>
          </a:p>
        </p:txBody>
      </p:sp>
      <p:sp>
        <p:nvSpPr>
          <p:cNvPr id="8" name="Text Box 6"/>
          <p:cNvSpPr txBox="1">
            <a:spLocks noChangeArrowheads="1"/>
          </p:cNvSpPr>
          <p:nvPr/>
        </p:nvSpPr>
        <p:spPr bwMode="auto">
          <a:xfrm>
            <a:off x="7239000" y="5635625"/>
            <a:ext cx="704850" cy="366713"/>
          </a:xfrm>
          <a:prstGeom prst="rect">
            <a:avLst/>
          </a:prstGeom>
          <a:noFill/>
          <a:ln w="9525">
            <a:noFill/>
            <a:miter lim="800000"/>
            <a:headEnd/>
            <a:tailEnd/>
          </a:ln>
        </p:spPr>
        <p:txBody>
          <a:bodyPr wrap="none">
            <a:spAutoFit/>
          </a:bodyPr>
          <a:lstStyle/>
          <a:p>
            <a:r>
              <a:rPr lang="en-US">
                <a:solidFill>
                  <a:schemeClr val="bg1"/>
                </a:solidFill>
                <a:latin typeface="Tahoma" pitchFamily="34" charset="0"/>
              </a:rPr>
              <a:t>5 </a:t>
            </a:r>
            <a:r>
              <a:rPr lang="el-GR">
                <a:solidFill>
                  <a:schemeClr val="bg1"/>
                </a:solidFill>
                <a:latin typeface="Tahoma" pitchFamily="34" charset="0"/>
              </a:rPr>
              <a:t>μ</a:t>
            </a:r>
            <a:r>
              <a:rPr lang="en-US">
                <a:solidFill>
                  <a:schemeClr val="bg1"/>
                </a:solidFill>
                <a:latin typeface="Tahoma" pitchFamily="34" charset="0"/>
              </a:rPr>
              <a:t>m</a:t>
            </a:r>
            <a:endParaRPr lang="el-GR">
              <a:solidFill>
                <a:schemeClr val="bg1"/>
              </a:solidFill>
              <a:latin typeface="Tahoma" pitchFamily="34" charset="0"/>
            </a:endParaRPr>
          </a:p>
        </p:txBody>
      </p:sp>
      <p:sp>
        <p:nvSpPr>
          <p:cNvPr id="9" name="Text Box 9"/>
          <p:cNvSpPr txBox="1">
            <a:spLocks noChangeArrowheads="1"/>
          </p:cNvSpPr>
          <p:nvPr/>
        </p:nvSpPr>
        <p:spPr bwMode="auto">
          <a:xfrm>
            <a:off x="5486400" y="0"/>
            <a:ext cx="3733800" cy="1071563"/>
          </a:xfrm>
          <a:prstGeom prst="rect">
            <a:avLst/>
          </a:prstGeom>
          <a:solidFill>
            <a:schemeClr val="tx1">
              <a:alpha val="74901"/>
            </a:schemeClr>
          </a:solidFill>
          <a:ln w="19050">
            <a:solidFill>
              <a:schemeClr val="bg1"/>
            </a:solidFill>
            <a:miter lim="800000"/>
            <a:headEnd/>
            <a:tailEnd/>
          </a:ln>
        </p:spPr>
        <p:txBody>
          <a:bodyPr lIns="182880" tIns="182880" rIns="182880" bIns="182880">
            <a:spAutoFit/>
          </a:bodyPr>
          <a:lstStyle/>
          <a:p>
            <a:pPr>
              <a:spcBef>
                <a:spcPct val="50000"/>
              </a:spcBef>
            </a:pPr>
            <a:r>
              <a:rPr lang="en-US">
                <a:solidFill>
                  <a:srgbClr val="D72929"/>
                </a:solidFill>
                <a:latin typeface="Tahoma" pitchFamily="34" charset="0"/>
              </a:rPr>
              <a:t>█</a:t>
            </a:r>
            <a:r>
              <a:rPr lang="en-US">
                <a:solidFill>
                  <a:schemeClr val="bg1"/>
                </a:solidFill>
                <a:latin typeface="Tahoma" pitchFamily="34" charset="0"/>
              </a:rPr>
              <a:t>  </a:t>
            </a:r>
            <a:r>
              <a:rPr lang="en-US">
                <a:solidFill>
                  <a:srgbClr val="D72929"/>
                </a:solidFill>
                <a:latin typeface="Tahoma" pitchFamily="34" charset="0"/>
              </a:rPr>
              <a:t>Cy3 / Alexa 647: Clathrin</a:t>
            </a:r>
          </a:p>
          <a:p>
            <a:pPr>
              <a:spcBef>
                <a:spcPct val="50000"/>
              </a:spcBef>
            </a:pPr>
            <a:r>
              <a:rPr lang="en-US">
                <a:solidFill>
                  <a:srgbClr val="009900"/>
                </a:solidFill>
                <a:latin typeface="Tahoma" pitchFamily="34" charset="0"/>
              </a:rPr>
              <a:t>█</a:t>
            </a:r>
            <a:r>
              <a:rPr lang="en-US">
                <a:solidFill>
                  <a:schemeClr val="bg1"/>
                </a:solidFill>
                <a:latin typeface="Tahoma" pitchFamily="34" charset="0"/>
              </a:rPr>
              <a:t>  </a:t>
            </a:r>
            <a:r>
              <a:rPr lang="en-US">
                <a:solidFill>
                  <a:srgbClr val="009900"/>
                </a:solidFill>
                <a:latin typeface="Tahoma" pitchFamily="34" charset="0"/>
              </a:rPr>
              <a:t>Cy2 / Alexa 647: Microtubule</a:t>
            </a:r>
            <a:endParaRPr lang="en-US">
              <a:solidFill>
                <a:schemeClr val="bg1"/>
              </a:solidFill>
              <a:latin typeface="Tahoma" pitchFamily="34" charset="0"/>
            </a:endParaRPr>
          </a:p>
        </p:txBody>
      </p:sp>
      <p:sp>
        <p:nvSpPr>
          <p:cNvPr id="10" name="Text Box 13"/>
          <p:cNvSpPr txBox="1">
            <a:spLocks noChangeArrowheads="1"/>
          </p:cNvSpPr>
          <p:nvPr/>
        </p:nvSpPr>
        <p:spPr bwMode="auto">
          <a:xfrm>
            <a:off x="76200" y="6477000"/>
            <a:ext cx="4572000" cy="336550"/>
          </a:xfrm>
          <a:prstGeom prst="rect">
            <a:avLst/>
          </a:prstGeom>
          <a:noFill/>
          <a:ln w="9525">
            <a:noFill/>
            <a:miter lim="800000"/>
            <a:headEnd/>
            <a:tailEnd/>
          </a:ln>
        </p:spPr>
        <p:txBody>
          <a:bodyPr>
            <a:spAutoFit/>
          </a:bodyPr>
          <a:lstStyle/>
          <a:p>
            <a:pPr>
              <a:spcBef>
                <a:spcPct val="50000"/>
              </a:spcBef>
            </a:pPr>
            <a:r>
              <a:rPr lang="en-US" sz="1600">
                <a:solidFill>
                  <a:schemeClr val="bg1"/>
                </a:solidFill>
                <a:latin typeface="Tahoma" pitchFamily="34" charset="0"/>
              </a:rPr>
              <a:t>Bates et al, </a:t>
            </a:r>
            <a:r>
              <a:rPr lang="en-US" sz="1600" i="1">
                <a:solidFill>
                  <a:schemeClr val="bg1"/>
                </a:solidFill>
                <a:latin typeface="Tahoma" pitchFamily="34" charset="0"/>
              </a:rPr>
              <a:t>Science </a:t>
            </a:r>
            <a:r>
              <a:rPr lang="en-US" sz="1600" b="1">
                <a:solidFill>
                  <a:schemeClr val="bg1"/>
                </a:solidFill>
              </a:rPr>
              <a:t>317</a:t>
            </a:r>
            <a:r>
              <a:rPr lang="en-US" sz="1600">
                <a:solidFill>
                  <a:schemeClr val="bg1"/>
                </a:solidFill>
              </a:rPr>
              <a:t>, 1749 – 1753 </a:t>
            </a:r>
            <a:r>
              <a:rPr lang="en-US" sz="1600">
                <a:solidFill>
                  <a:schemeClr val="bg1"/>
                </a:solidFill>
                <a:latin typeface="Tahoma" pitchFamily="34" charset="0"/>
              </a:rPr>
              <a:t>(2007)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Prof Radenovic</a:t>
            </a:r>
          </a:p>
        </p:txBody>
      </p:sp>
      <p:sp>
        <p:nvSpPr>
          <p:cNvPr id="3" name="Content Placeholder 2"/>
          <p:cNvSpPr>
            <a:spLocks noGrp="1"/>
          </p:cNvSpPr>
          <p:nvPr>
            <p:ph idx="1"/>
          </p:nvPr>
        </p:nvSpPr>
        <p:spPr>
          <a:xfrm>
            <a:off x="0" y="750075"/>
            <a:ext cx="9144000" cy="1535925"/>
          </a:xfrm>
        </p:spPr>
        <p:txBody>
          <a:bodyPr/>
          <a:lstStyle/>
          <a:p>
            <a:r>
              <a:rPr lang="en-US" dirty="0"/>
              <a:t>Office hours 14-15.00 every Friday –for Prof Radenovic </a:t>
            </a:r>
            <a:r>
              <a:rPr lang="en-US"/>
              <a:t>and Wei Guo</a:t>
            </a:r>
            <a:endParaRPr lang="en-US" dirty="0"/>
          </a:p>
          <a:p>
            <a:r>
              <a:rPr lang="en-US" dirty="0"/>
              <a:t>E mail </a:t>
            </a:r>
            <a:r>
              <a:rPr lang="en-US" dirty="0">
                <a:hlinkClick r:id="rId2"/>
              </a:rPr>
              <a:t>alakesandra.radenovic@epfl.ch</a:t>
            </a:r>
            <a:r>
              <a:rPr lang="en-US" dirty="0"/>
              <a:t> </a:t>
            </a:r>
          </a:p>
          <a:p>
            <a:r>
              <a:rPr lang="en-US" dirty="0"/>
              <a:t>Lab LBEN </a:t>
            </a:r>
          </a:p>
        </p:txBody>
      </p:sp>
      <p:sp>
        <p:nvSpPr>
          <p:cNvPr id="4" name="Text Placeholder 3"/>
          <p:cNvSpPr>
            <a:spLocks noGrp="1"/>
          </p:cNvSpPr>
          <p:nvPr>
            <p:ph type="body" sz="quarter" idx="13"/>
          </p:nvPr>
        </p:nvSpPr>
        <p:spPr/>
        <p:txBody>
          <a:bodyPr/>
          <a:lstStyle/>
          <a:p>
            <a:endParaRPr lang="en-US"/>
          </a:p>
        </p:txBody>
      </p:sp>
      <p:sp>
        <p:nvSpPr>
          <p:cNvPr id="5" name="Content Placeholder 4"/>
          <p:cNvSpPr>
            <a:spLocks noGrp="1"/>
          </p:cNvSpPr>
          <p:nvPr>
            <p:ph idx="15"/>
          </p:nvPr>
        </p:nvSpPr>
        <p:spPr/>
        <p:txBody>
          <a:bodyPr/>
          <a:lstStyle/>
          <a:p>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74" y="1955794"/>
            <a:ext cx="8895382" cy="5003653"/>
          </a:xfrm>
          <a:prstGeom prst="rect">
            <a:avLst/>
          </a:prstGeom>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Content Placeholder 4"/>
          <p:cNvSpPr>
            <a:spLocks noGrp="1"/>
          </p:cNvSpPr>
          <p:nvPr>
            <p:ph idx="15"/>
          </p:nvPr>
        </p:nvSpPr>
        <p:spPr/>
        <p:txBody>
          <a:bodyPr/>
          <a:lstStyle/>
          <a:p>
            <a:endParaRPr lang="en-US"/>
          </a:p>
        </p:txBody>
      </p:sp>
      <p:pic>
        <p:nvPicPr>
          <p:cNvPr id="6" name="Picture 6" descr="2Color 2 STORM b"/>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Text Box 3"/>
          <p:cNvSpPr txBox="1">
            <a:spLocks noChangeArrowheads="1"/>
          </p:cNvSpPr>
          <p:nvPr/>
        </p:nvSpPr>
        <p:spPr bwMode="auto">
          <a:xfrm>
            <a:off x="7239000" y="5635625"/>
            <a:ext cx="704850" cy="366713"/>
          </a:xfrm>
          <a:prstGeom prst="rect">
            <a:avLst/>
          </a:prstGeom>
          <a:noFill/>
          <a:ln w="9525">
            <a:noFill/>
            <a:miter lim="800000"/>
            <a:headEnd/>
            <a:tailEnd/>
          </a:ln>
        </p:spPr>
        <p:txBody>
          <a:bodyPr wrap="none">
            <a:spAutoFit/>
          </a:bodyPr>
          <a:lstStyle/>
          <a:p>
            <a:r>
              <a:rPr lang="en-US">
                <a:solidFill>
                  <a:schemeClr val="bg1"/>
                </a:solidFill>
                <a:latin typeface="Tahoma" pitchFamily="34" charset="0"/>
              </a:rPr>
              <a:t>1 </a:t>
            </a:r>
            <a:r>
              <a:rPr lang="el-GR">
                <a:solidFill>
                  <a:schemeClr val="bg1"/>
                </a:solidFill>
                <a:latin typeface="Tahoma" pitchFamily="34" charset="0"/>
              </a:rPr>
              <a:t>μ</a:t>
            </a:r>
            <a:r>
              <a:rPr lang="en-US">
                <a:solidFill>
                  <a:schemeClr val="bg1"/>
                </a:solidFill>
                <a:latin typeface="Tahoma" pitchFamily="34" charset="0"/>
              </a:rPr>
              <a:t>m</a:t>
            </a:r>
            <a:endParaRPr lang="el-GR">
              <a:solidFill>
                <a:schemeClr val="bg1"/>
              </a:solidFill>
              <a:latin typeface="Tahoma" pitchFamily="34" charset="0"/>
            </a:endParaRPr>
          </a:p>
        </p:txBody>
      </p:sp>
      <p:sp>
        <p:nvSpPr>
          <p:cNvPr id="8" name="Rectangle 4"/>
          <p:cNvSpPr>
            <a:spLocks noChangeArrowheads="1"/>
          </p:cNvSpPr>
          <p:nvPr/>
        </p:nvSpPr>
        <p:spPr bwMode="auto">
          <a:xfrm>
            <a:off x="2133600" y="2971800"/>
            <a:ext cx="2895600" cy="2133600"/>
          </a:xfrm>
          <a:prstGeom prst="rect">
            <a:avLst/>
          </a:prstGeom>
          <a:noFill/>
          <a:ln w="38100">
            <a:solidFill>
              <a:schemeClr val="bg1"/>
            </a:solidFill>
            <a:prstDash val="sysDot"/>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Content Placeholder 4"/>
          <p:cNvSpPr>
            <a:spLocks noGrp="1"/>
          </p:cNvSpPr>
          <p:nvPr>
            <p:ph idx="15"/>
          </p:nvPr>
        </p:nvSpPr>
        <p:spPr/>
        <p:txBody>
          <a:bodyPr/>
          <a:lstStyle/>
          <a:p>
            <a:endParaRPr lang="en-US"/>
          </a:p>
        </p:txBody>
      </p:sp>
      <p:pic>
        <p:nvPicPr>
          <p:cNvPr id="6" name="Picture 4" descr="2Color 3 STORM"/>
          <p:cNvPicPr>
            <a:picLocks noChangeAspect="1" noChangeArrowheads="1"/>
          </p:cNvPicPr>
          <p:nvPr/>
        </p:nvPicPr>
        <p:blipFill>
          <a:blip r:embed="rId3" cstate="print">
            <a:lum bright="16000" contrast="30000"/>
          </a:blip>
          <a:srcRect/>
          <a:stretch>
            <a:fillRect/>
          </a:stretch>
        </p:blipFill>
        <p:spPr bwMode="auto">
          <a:xfrm>
            <a:off x="0" y="0"/>
            <a:ext cx="9144000" cy="6858000"/>
          </a:xfrm>
          <a:prstGeom prst="rect">
            <a:avLst/>
          </a:prstGeom>
          <a:noFill/>
          <a:ln w="9525">
            <a:noFill/>
            <a:miter lim="800000"/>
            <a:headEnd/>
            <a:tailEnd/>
          </a:ln>
        </p:spPr>
      </p:pic>
      <p:sp>
        <p:nvSpPr>
          <p:cNvPr id="7" name="Text Box 5"/>
          <p:cNvSpPr txBox="1">
            <a:spLocks noChangeArrowheads="1"/>
          </p:cNvSpPr>
          <p:nvPr/>
        </p:nvSpPr>
        <p:spPr bwMode="auto">
          <a:xfrm>
            <a:off x="7391400" y="5726113"/>
            <a:ext cx="950913" cy="366712"/>
          </a:xfrm>
          <a:prstGeom prst="rect">
            <a:avLst/>
          </a:prstGeom>
          <a:noFill/>
          <a:ln w="9525">
            <a:noFill/>
            <a:miter lim="800000"/>
            <a:headEnd/>
            <a:tailEnd/>
          </a:ln>
        </p:spPr>
        <p:txBody>
          <a:bodyPr wrap="none">
            <a:spAutoFit/>
          </a:bodyPr>
          <a:lstStyle/>
          <a:p>
            <a:r>
              <a:rPr lang="en-US">
                <a:solidFill>
                  <a:schemeClr val="bg1"/>
                </a:solidFill>
                <a:latin typeface="Tahoma" pitchFamily="34" charset="0"/>
              </a:rPr>
              <a:t>200 nm</a:t>
            </a:r>
            <a:endParaRPr lang="el-GR">
              <a:solidFill>
                <a:schemeClr val="bg1"/>
              </a:solidFill>
              <a:latin typeface="Tahoma" pitchFamily="34" charset="0"/>
            </a:endParaRPr>
          </a:p>
        </p:txBody>
      </p:sp>
      <p:sp>
        <p:nvSpPr>
          <p:cNvPr id="8" name="Text Box 14"/>
          <p:cNvSpPr txBox="1">
            <a:spLocks noChangeArrowheads="1"/>
          </p:cNvSpPr>
          <p:nvPr/>
        </p:nvSpPr>
        <p:spPr bwMode="auto">
          <a:xfrm>
            <a:off x="-1152525" y="1676400"/>
            <a:ext cx="1152525" cy="274637"/>
          </a:xfrm>
          <a:prstGeom prst="rect">
            <a:avLst/>
          </a:prstGeom>
          <a:noFill/>
          <a:ln w="9525">
            <a:noFill/>
            <a:miter lim="800000"/>
            <a:headEnd/>
            <a:tailEnd/>
          </a:ln>
        </p:spPr>
        <p:txBody>
          <a:bodyPr wrap="none">
            <a:spAutoFit/>
          </a:bodyPr>
          <a:lstStyle/>
          <a:p>
            <a:r>
              <a:rPr lang="en-US" sz="1200" dirty="0" err="1">
                <a:latin typeface="Tahoma" pitchFamily="34" charset="0"/>
              </a:rPr>
              <a:t>Avg</a:t>
            </a:r>
            <a:r>
              <a:rPr lang="en-US" sz="1200" dirty="0">
                <a:latin typeface="Tahoma" pitchFamily="34" charset="0"/>
              </a:rPr>
              <a:t> = 172 nm</a:t>
            </a:r>
          </a:p>
        </p:txBody>
      </p:sp>
      <p:pic>
        <p:nvPicPr>
          <p:cNvPr id="9" name="Picture 2" descr="http://www.images.group.cam.ac.uk/news/nobel-prize-for-chemistry-for-super-resolution-microscopy/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0483" y="1627597"/>
            <a:ext cx="6354108" cy="39376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a:t>Optogenetics</a:t>
            </a:r>
            <a:r>
              <a:rPr lang="en-US" dirty="0"/>
              <a:t> </a:t>
            </a:r>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Content Placeholder 4"/>
          <p:cNvSpPr>
            <a:spLocks noGrp="1"/>
          </p:cNvSpPr>
          <p:nvPr>
            <p:ph idx="15"/>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1219200" y="4953000"/>
            <a:ext cx="1524000" cy="152400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6400800" y="3048000"/>
            <a:ext cx="2276475" cy="2028825"/>
          </a:xfrm>
          <a:prstGeom prst="rect">
            <a:avLst/>
          </a:prstGeom>
          <a:noFill/>
          <a:ln w="9525">
            <a:noFill/>
            <a:miter lim="800000"/>
            <a:headEnd/>
            <a:tailEnd/>
          </a:ln>
        </p:spPr>
      </p:pic>
      <p:pic>
        <p:nvPicPr>
          <p:cNvPr id="4101" name="Picture 5"/>
          <p:cNvPicPr>
            <a:picLocks noChangeAspect="1" noChangeArrowheads="1"/>
          </p:cNvPicPr>
          <p:nvPr/>
        </p:nvPicPr>
        <p:blipFill>
          <a:blip r:embed="rId4" cstate="print"/>
          <a:srcRect/>
          <a:stretch>
            <a:fillRect/>
          </a:stretch>
        </p:blipFill>
        <p:spPr bwMode="auto">
          <a:xfrm>
            <a:off x="6781800" y="914400"/>
            <a:ext cx="1485900" cy="1990725"/>
          </a:xfrm>
          <a:prstGeom prst="rect">
            <a:avLst/>
          </a:prstGeom>
          <a:noFill/>
          <a:ln w="9525">
            <a:noFill/>
            <a:miter lim="800000"/>
            <a:headEnd/>
            <a:tailEnd/>
          </a:ln>
        </p:spPr>
      </p:pic>
      <p:pic>
        <p:nvPicPr>
          <p:cNvPr id="4102" name="Picture 6"/>
          <p:cNvPicPr>
            <a:picLocks noChangeAspect="1" noChangeArrowheads="1"/>
          </p:cNvPicPr>
          <p:nvPr/>
        </p:nvPicPr>
        <p:blipFill>
          <a:blip r:embed="rId5" cstate="print"/>
          <a:srcRect/>
          <a:stretch>
            <a:fillRect/>
          </a:stretch>
        </p:blipFill>
        <p:spPr bwMode="auto">
          <a:xfrm>
            <a:off x="457200" y="762000"/>
            <a:ext cx="5257800" cy="4056463"/>
          </a:xfrm>
          <a:prstGeom prst="rect">
            <a:avLst/>
          </a:prstGeom>
          <a:noFill/>
          <a:ln w="9525">
            <a:noFill/>
            <a:miter lim="800000"/>
            <a:headEnd/>
            <a:tailEnd/>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124200" y="2057400"/>
            <a:ext cx="3276600" cy="2755125"/>
          </a:xfrm>
        </p:spPr>
        <p:txBody>
          <a:bodyPr/>
          <a:lstStyle/>
          <a:p>
            <a:r>
              <a:rPr lang="en-US" sz="9000" dirty="0"/>
              <a:t>YOU</a:t>
            </a:r>
          </a:p>
        </p:txBody>
      </p:sp>
      <p:sp>
        <p:nvSpPr>
          <p:cNvPr id="4" name="Text Placeholder 3"/>
          <p:cNvSpPr>
            <a:spLocks noGrp="1"/>
          </p:cNvSpPr>
          <p:nvPr>
            <p:ph type="body" sz="quarter" idx="13"/>
          </p:nvPr>
        </p:nvSpPr>
        <p:spPr/>
        <p:txBody>
          <a:bodyPr/>
          <a:lstStyle/>
          <a:p>
            <a:endParaRPr lang="en-US"/>
          </a:p>
        </p:txBody>
      </p:sp>
      <p:sp>
        <p:nvSpPr>
          <p:cNvPr id="5" name="Content Placeholder 4"/>
          <p:cNvSpPr>
            <a:spLocks noGrp="1"/>
          </p:cNvSpPr>
          <p:nvPr>
            <p:ph idx="15"/>
          </p:nvPr>
        </p:nvSpPr>
        <p:spPr/>
        <p:txBody>
          <a:bodyPr/>
          <a:lstStyle/>
          <a:p>
            <a:endParaRPr lang="en-US"/>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2162E-A248-4BFB-A9BD-3D40F6284C4E}"/>
              </a:ext>
            </a:extLst>
          </p:cNvPr>
          <p:cNvSpPr>
            <a:spLocks noGrp="1"/>
          </p:cNvSpPr>
          <p:nvPr>
            <p:ph type="title"/>
          </p:nvPr>
        </p:nvSpPr>
        <p:spPr/>
        <p:txBody>
          <a:bodyPr/>
          <a:lstStyle/>
          <a:p>
            <a:r>
              <a:rPr lang="en-US" dirty="0"/>
              <a:t>Schedule </a:t>
            </a:r>
          </a:p>
        </p:txBody>
      </p:sp>
      <p:sp>
        <p:nvSpPr>
          <p:cNvPr id="3" name="Content Placeholder 2">
            <a:extLst>
              <a:ext uri="{FF2B5EF4-FFF2-40B4-BE49-F238E27FC236}">
                <a16:creationId xmlns:a16="http://schemas.microsoft.com/office/drawing/2014/main" id="{C0EEAF8D-9C34-4A92-A05E-97D620284ED8}"/>
              </a:ext>
            </a:extLst>
          </p:cNvPr>
          <p:cNvSpPr>
            <a:spLocks noGrp="1"/>
          </p:cNvSpPr>
          <p:nvPr>
            <p:ph idx="1"/>
          </p:nvPr>
        </p:nvSpPr>
        <p:spPr/>
        <p:txBody>
          <a:bodyPr/>
          <a:lstStyle/>
          <a:p>
            <a:r>
              <a:rPr lang="en-US" dirty="0"/>
              <a:t>https://docs.google.com/spreadsheets/d/1rYpU327ekuptJWSO3Ve7fA2KkFle4t6n/edit?gid=483657210#gid=483657210</a:t>
            </a:r>
          </a:p>
        </p:txBody>
      </p:sp>
      <p:sp>
        <p:nvSpPr>
          <p:cNvPr id="4" name="Text Placeholder 3">
            <a:extLst>
              <a:ext uri="{FF2B5EF4-FFF2-40B4-BE49-F238E27FC236}">
                <a16:creationId xmlns:a16="http://schemas.microsoft.com/office/drawing/2014/main" id="{526B5345-7549-46C5-84A8-3F58C6599956}"/>
              </a:ext>
            </a:extLst>
          </p:cNvPr>
          <p:cNvSpPr>
            <a:spLocks noGrp="1"/>
          </p:cNvSpPr>
          <p:nvPr>
            <p:ph type="body" sz="quarter" idx="13"/>
          </p:nvPr>
        </p:nvSpPr>
        <p:spPr/>
        <p:txBody>
          <a:bodyPr/>
          <a:lstStyle/>
          <a:p>
            <a:endParaRPr lang="en-US"/>
          </a:p>
        </p:txBody>
      </p:sp>
      <p:graphicFrame>
        <p:nvGraphicFramePr>
          <p:cNvPr id="9" name="Table 8">
            <a:extLst>
              <a:ext uri="{FF2B5EF4-FFF2-40B4-BE49-F238E27FC236}">
                <a16:creationId xmlns:a16="http://schemas.microsoft.com/office/drawing/2014/main" id="{6385E923-FDB4-4410-8202-AAC8EFD3A3ED}"/>
              </a:ext>
            </a:extLst>
          </p:cNvPr>
          <p:cNvGraphicFramePr>
            <a:graphicFrameLocks noGrp="1"/>
          </p:cNvGraphicFramePr>
          <p:nvPr>
            <p:extLst>
              <p:ext uri="{D42A27DB-BD31-4B8C-83A1-F6EECF244321}">
                <p14:modId xmlns:p14="http://schemas.microsoft.com/office/powerpoint/2010/main" val="3578365866"/>
              </p:ext>
            </p:extLst>
          </p:nvPr>
        </p:nvGraphicFramePr>
        <p:xfrm>
          <a:off x="172581" y="1331744"/>
          <a:ext cx="8543957" cy="5162354"/>
        </p:xfrm>
        <a:graphic>
          <a:graphicData uri="http://schemas.openxmlformats.org/drawingml/2006/table">
            <a:tbl>
              <a:tblPr/>
              <a:tblGrid>
                <a:gridCol w="79111">
                  <a:extLst>
                    <a:ext uri="{9D8B030D-6E8A-4147-A177-3AD203B41FA5}">
                      <a16:colId xmlns:a16="http://schemas.microsoft.com/office/drawing/2014/main" val="1824759029"/>
                    </a:ext>
                  </a:extLst>
                </a:gridCol>
                <a:gridCol w="848740">
                  <a:extLst>
                    <a:ext uri="{9D8B030D-6E8A-4147-A177-3AD203B41FA5}">
                      <a16:colId xmlns:a16="http://schemas.microsoft.com/office/drawing/2014/main" val="225033625"/>
                    </a:ext>
                  </a:extLst>
                </a:gridCol>
                <a:gridCol w="1140483">
                  <a:extLst>
                    <a:ext uri="{9D8B030D-6E8A-4147-A177-3AD203B41FA5}">
                      <a16:colId xmlns:a16="http://schemas.microsoft.com/office/drawing/2014/main" val="507455766"/>
                    </a:ext>
                  </a:extLst>
                </a:gridCol>
                <a:gridCol w="1488427">
                  <a:extLst>
                    <a:ext uri="{9D8B030D-6E8A-4147-A177-3AD203B41FA5}">
                      <a16:colId xmlns:a16="http://schemas.microsoft.com/office/drawing/2014/main" val="1405635707"/>
                    </a:ext>
                  </a:extLst>
                </a:gridCol>
                <a:gridCol w="1488427">
                  <a:extLst>
                    <a:ext uri="{9D8B030D-6E8A-4147-A177-3AD203B41FA5}">
                      <a16:colId xmlns:a16="http://schemas.microsoft.com/office/drawing/2014/main" val="3791980714"/>
                    </a:ext>
                  </a:extLst>
                </a:gridCol>
                <a:gridCol w="1444934">
                  <a:extLst>
                    <a:ext uri="{9D8B030D-6E8A-4147-A177-3AD203B41FA5}">
                      <a16:colId xmlns:a16="http://schemas.microsoft.com/office/drawing/2014/main" val="730108275"/>
                    </a:ext>
                  </a:extLst>
                </a:gridCol>
                <a:gridCol w="1101822">
                  <a:extLst>
                    <a:ext uri="{9D8B030D-6E8A-4147-A177-3AD203B41FA5}">
                      <a16:colId xmlns:a16="http://schemas.microsoft.com/office/drawing/2014/main" val="3555336290"/>
                    </a:ext>
                  </a:extLst>
                </a:gridCol>
                <a:gridCol w="952013">
                  <a:extLst>
                    <a:ext uri="{9D8B030D-6E8A-4147-A177-3AD203B41FA5}">
                      <a16:colId xmlns:a16="http://schemas.microsoft.com/office/drawing/2014/main" val="1309494098"/>
                    </a:ext>
                  </a:extLst>
                </a:gridCol>
              </a:tblGrid>
              <a:tr h="0">
                <a:tc>
                  <a:txBody>
                    <a:bodyPr/>
                    <a:lstStyle/>
                    <a:p>
                      <a:pPr rtl="0" fontAlgn="b"/>
                      <a:endParaRPr lang="en-US" sz="1400" dirty="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7">
                  <a:txBody>
                    <a:bodyPr/>
                    <a:lstStyle/>
                    <a:p>
                      <a:pPr rtl="0" fontAlgn="b"/>
                      <a:endParaRPr lang="en-US" sz="1400" dirty="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pPr rtl="0" fontAlgn="b"/>
                      <a:endParaRPr lang="en-US" sz="1400" dirty="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pPr rtl="0" fontAlgn="b"/>
                      <a:endParaRPr lang="en-US" sz="1400" dirty="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34006148"/>
                  </a:ext>
                </a:extLst>
              </a:tr>
              <a:tr h="222929">
                <a:tc gridSpan="8">
                  <a:txBody>
                    <a:bodyPr/>
                    <a:lstStyle/>
                    <a:p>
                      <a:pPr algn="ctr" rtl="0" fontAlgn="b"/>
                      <a:r>
                        <a:rPr lang="en-US" sz="1400" b="1" dirty="0">
                          <a:effectLst/>
                        </a:rPr>
                        <a:t>Presentation schedule</a:t>
                      </a:r>
                    </a:p>
                  </a:txBody>
                  <a:tcPr marL="13964" marR="13964"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72669505"/>
                  </a:ext>
                </a:extLst>
              </a:tr>
              <a:tr h="202322">
                <a:tc gridSpan="2">
                  <a:txBody>
                    <a:bodyPr/>
                    <a:lstStyle/>
                    <a:p>
                      <a:pPr algn="ctr" rtl="0" fontAlgn="b"/>
                      <a:r>
                        <a:rPr lang="en-US" sz="1400" b="1" dirty="0">
                          <a:effectLst/>
                        </a:rPr>
                        <a:t>Date</a:t>
                      </a:r>
                    </a:p>
                  </a:txBody>
                  <a:tcPr marL="13964" marR="13964"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hMerge="1">
                  <a:txBody>
                    <a:bodyPr/>
                    <a:lstStyle/>
                    <a:p>
                      <a:pPr algn="ctr" rtl="0" fontAlgn="b"/>
                      <a:endParaRPr lang="en-US" sz="1400" b="1" dirty="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b"/>
                      <a:r>
                        <a:rPr lang="en-US" sz="1400" b="1">
                          <a:effectLst/>
                        </a:rPr>
                        <a:t>1st Student </a:t>
                      </a: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CE5CD"/>
                    </a:solidFill>
                  </a:tcPr>
                </a:tc>
                <a:tc>
                  <a:txBody>
                    <a:bodyPr/>
                    <a:lstStyle/>
                    <a:p>
                      <a:pPr algn="ctr" rtl="0" fontAlgn="b"/>
                      <a:r>
                        <a:rPr lang="en-US" sz="1400" b="1">
                          <a:effectLst/>
                        </a:rPr>
                        <a:t>Assigned Topic</a:t>
                      </a: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CE5CD"/>
                    </a:solidFill>
                  </a:tcPr>
                </a:tc>
                <a:tc>
                  <a:txBody>
                    <a:bodyPr/>
                    <a:lstStyle/>
                    <a:p>
                      <a:pPr algn="ctr" rtl="0" fontAlgn="b"/>
                      <a:r>
                        <a:rPr lang="en-US" sz="1400" b="1">
                          <a:effectLst/>
                        </a:rPr>
                        <a:t>2nd Student </a:t>
                      </a: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E599"/>
                    </a:solidFill>
                  </a:tcPr>
                </a:tc>
                <a:tc>
                  <a:txBody>
                    <a:bodyPr/>
                    <a:lstStyle/>
                    <a:p>
                      <a:pPr algn="ctr" rtl="0" fontAlgn="b"/>
                      <a:r>
                        <a:rPr lang="en-US" sz="1400" b="1">
                          <a:effectLst/>
                        </a:rPr>
                        <a:t>Assigned Topic</a:t>
                      </a: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E599"/>
                    </a:solidFill>
                  </a:tcPr>
                </a:tc>
                <a:tc>
                  <a:txBody>
                    <a:bodyPr/>
                    <a:lstStyle/>
                    <a:p>
                      <a:pPr algn="ctr" rtl="0" fontAlgn="b"/>
                      <a:r>
                        <a:rPr lang="en-US" sz="1400" b="1">
                          <a:effectLst/>
                        </a:rPr>
                        <a:t>3nd Student </a:t>
                      </a: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algn="ctr" rtl="0" fontAlgn="b"/>
                      <a:r>
                        <a:rPr lang="en-US" sz="1400" b="1">
                          <a:effectLst/>
                        </a:rPr>
                        <a:t>Assigned Topic</a:t>
                      </a: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2233553066"/>
                  </a:ext>
                </a:extLst>
              </a:tr>
              <a:tr h="286623">
                <a:tc gridSpan="2">
                  <a:txBody>
                    <a:bodyPr/>
                    <a:lstStyle/>
                    <a:p>
                      <a:pPr algn="ctr" rtl="0" fontAlgn="b"/>
                      <a:r>
                        <a:rPr lang="en-US" sz="1400" b="1" dirty="0">
                          <a:effectLst/>
                        </a:rPr>
                        <a:t>17.02.2025.</a:t>
                      </a:r>
                    </a:p>
                  </a:txBody>
                  <a:tcPr marL="13964" marR="13964"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hMerge="1">
                  <a:txBody>
                    <a:bodyPr/>
                    <a:lstStyle/>
                    <a:p>
                      <a:pPr algn="ctr" rtl="0" fontAlgn="b"/>
                      <a:endParaRPr lang="en-US" sz="1400" b="1" dirty="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gridSpan="6">
                  <a:txBody>
                    <a:bodyPr/>
                    <a:lstStyle/>
                    <a:p>
                      <a:pPr algn="ctr" rtl="0" fontAlgn="b"/>
                      <a:r>
                        <a:rPr lang="en-US" sz="1400" b="1">
                          <a:effectLst/>
                        </a:rPr>
                        <a:t>INTRO SESSION</a:t>
                      </a: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65897182"/>
                  </a:ext>
                </a:extLst>
              </a:tr>
              <a:tr h="286623">
                <a:tc gridSpan="2">
                  <a:txBody>
                    <a:bodyPr/>
                    <a:lstStyle/>
                    <a:p>
                      <a:pPr algn="ctr" rtl="0" fontAlgn="b"/>
                      <a:r>
                        <a:rPr lang="en-US" sz="1400" b="1" dirty="0">
                          <a:effectLst/>
                        </a:rPr>
                        <a:t>24.02.2025</a:t>
                      </a:r>
                    </a:p>
                  </a:txBody>
                  <a:tcPr marL="13964" marR="13964"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hMerge="1">
                  <a:txBody>
                    <a:bodyPr/>
                    <a:lstStyle/>
                    <a:p>
                      <a:pPr algn="ctr" rtl="0" fontAlgn="b"/>
                      <a:endParaRPr lang="en-US" sz="1400" b="1" dirty="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gridSpan="6">
                  <a:txBody>
                    <a:bodyPr/>
                    <a:lstStyle/>
                    <a:p>
                      <a:pPr algn="ctr" rtl="0" fontAlgn="b"/>
                      <a:r>
                        <a:rPr lang="en-US" sz="1400" b="1">
                          <a:effectLst/>
                        </a:rPr>
                        <a:t>Selection of the topics /schedule of the topics /material preparation /No Class </a:t>
                      </a: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26351668"/>
                  </a:ext>
                </a:extLst>
              </a:tr>
              <a:tr h="286623">
                <a:tc gridSpan="2">
                  <a:txBody>
                    <a:bodyPr/>
                    <a:lstStyle/>
                    <a:p>
                      <a:pPr algn="ctr" rtl="0" fontAlgn="b"/>
                      <a:r>
                        <a:rPr lang="en-US" sz="1400" b="1" dirty="0">
                          <a:effectLst/>
                        </a:rPr>
                        <a:t>03.03.2025.</a:t>
                      </a:r>
                    </a:p>
                  </a:txBody>
                  <a:tcPr marL="13964" marR="13964"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hMerge="1">
                  <a:txBody>
                    <a:bodyPr/>
                    <a:lstStyle/>
                    <a:p>
                      <a:pPr algn="ctr" rtl="0" fontAlgn="b"/>
                      <a:endParaRPr lang="en-US" sz="1400" b="1" dirty="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gridSpan="6">
                  <a:txBody>
                    <a:bodyPr/>
                    <a:lstStyle/>
                    <a:p>
                      <a:pPr algn="ctr" rtl="0" fontAlgn="b"/>
                      <a:r>
                        <a:rPr lang="en-US" sz="1400" b="1">
                          <a:effectLst/>
                        </a:rPr>
                        <a:t>Lecture 1</a:t>
                      </a: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63658409"/>
                  </a:ext>
                </a:extLst>
              </a:tr>
              <a:tr h="286623">
                <a:tc gridSpan="2">
                  <a:txBody>
                    <a:bodyPr/>
                    <a:lstStyle/>
                    <a:p>
                      <a:pPr algn="ctr" rtl="0" fontAlgn="b"/>
                      <a:r>
                        <a:rPr lang="en-US" sz="1400" b="1" dirty="0">
                          <a:effectLst/>
                        </a:rPr>
                        <a:t>10.03.2025.</a:t>
                      </a:r>
                    </a:p>
                  </a:txBody>
                  <a:tcPr marL="13964" marR="13964"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hMerge="1">
                  <a:txBody>
                    <a:bodyPr/>
                    <a:lstStyle/>
                    <a:p>
                      <a:pPr algn="ctr" rtl="0" fontAlgn="b"/>
                      <a:endParaRPr lang="en-US" sz="1400" b="1">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gridSpan="6">
                  <a:txBody>
                    <a:bodyPr/>
                    <a:lstStyle/>
                    <a:p>
                      <a:pPr algn="ctr" rtl="0" fontAlgn="b"/>
                      <a:r>
                        <a:rPr lang="en-US" sz="1400" b="1">
                          <a:effectLst/>
                        </a:rPr>
                        <a:t>Lecture 2</a:t>
                      </a: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28140147"/>
                  </a:ext>
                </a:extLst>
              </a:tr>
              <a:tr h="286623">
                <a:tc gridSpan="2">
                  <a:txBody>
                    <a:bodyPr/>
                    <a:lstStyle/>
                    <a:p>
                      <a:pPr algn="ctr" rtl="0" fontAlgn="b"/>
                      <a:r>
                        <a:rPr lang="en-US" sz="1400" b="1" dirty="0">
                          <a:effectLst/>
                        </a:rPr>
                        <a:t>17.03.2025.</a:t>
                      </a:r>
                    </a:p>
                  </a:txBody>
                  <a:tcPr marL="13964" marR="13964"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hMerge="1">
                  <a:txBody>
                    <a:bodyPr/>
                    <a:lstStyle/>
                    <a:p>
                      <a:pPr algn="ctr" rtl="0" fontAlgn="b"/>
                      <a:endParaRPr lang="en-US" sz="1400" b="1" dirty="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gridSpan="6">
                  <a:txBody>
                    <a:bodyPr/>
                    <a:lstStyle/>
                    <a:p>
                      <a:pPr algn="ctr" rtl="0" fontAlgn="b"/>
                      <a:r>
                        <a:rPr lang="en-US" sz="1400" b="1">
                          <a:effectLst/>
                        </a:rPr>
                        <a:t>Lecture 3</a:t>
                      </a: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16291346"/>
                  </a:ext>
                </a:extLst>
              </a:tr>
              <a:tr h="286623">
                <a:tc gridSpan="2">
                  <a:txBody>
                    <a:bodyPr/>
                    <a:lstStyle/>
                    <a:p>
                      <a:pPr algn="ctr" rtl="0" fontAlgn="b"/>
                      <a:r>
                        <a:rPr lang="en-US" sz="1400" b="1" dirty="0">
                          <a:effectLst/>
                        </a:rPr>
                        <a:t>23.03.2025.</a:t>
                      </a:r>
                    </a:p>
                  </a:txBody>
                  <a:tcPr marL="13964" marR="13964"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hMerge="1">
                  <a:txBody>
                    <a:bodyPr/>
                    <a:lstStyle/>
                    <a:p>
                      <a:pPr algn="ctr" rtl="0" fontAlgn="b"/>
                      <a:endParaRPr lang="en-US" sz="1400" b="1" dirty="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gridSpan="6">
                  <a:txBody>
                    <a:bodyPr/>
                    <a:lstStyle/>
                    <a:p>
                      <a:pPr algn="ctr" rtl="0" fontAlgn="b"/>
                      <a:r>
                        <a:rPr lang="en-US" sz="1400" b="1" dirty="0">
                          <a:effectLst/>
                        </a:rPr>
                        <a:t>Lecture 5</a:t>
                      </a: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53558541"/>
                  </a:ext>
                </a:extLst>
              </a:tr>
              <a:tr h="286623">
                <a:tc gridSpan="2">
                  <a:txBody>
                    <a:bodyPr/>
                    <a:lstStyle/>
                    <a:p>
                      <a:pPr algn="ctr" rtl="0" fontAlgn="b"/>
                      <a:r>
                        <a:rPr lang="en-US" sz="1400" b="1" dirty="0">
                          <a:effectLst/>
                        </a:rPr>
                        <a:t>31.03.2025.</a:t>
                      </a:r>
                    </a:p>
                  </a:txBody>
                  <a:tcPr marL="13964" marR="13964"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hMerge="1">
                  <a:txBody>
                    <a:bodyPr/>
                    <a:lstStyle/>
                    <a:p>
                      <a:pPr algn="ctr" rtl="0" fontAlgn="b"/>
                      <a:endParaRPr lang="en-US" sz="1400" b="1" dirty="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gridSpan="6">
                  <a:txBody>
                    <a:bodyPr/>
                    <a:lstStyle/>
                    <a:p>
                      <a:pPr algn="ctr" rtl="0" fontAlgn="b"/>
                      <a:r>
                        <a:rPr lang="en-US" sz="1400" b="1" dirty="0">
                          <a:effectLst/>
                        </a:rPr>
                        <a:t>Lecture 6</a:t>
                      </a: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90400303"/>
                  </a:ext>
                </a:extLst>
              </a:tr>
              <a:tr h="286623">
                <a:tc gridSpan="2">
                  <a:txBody>
                    <a:bodyPr/>
                    <a:lstStyle/>
                    <a:p>
                      <a:pPr algn="ctr" rtl="0" fontAlgn="b"/>
                      <a:r>
                        <a:rPr lang="en-US" sz="1400" b="1" dirty="0">
                          <a:effectLst/>
                        </a:rPr>
                        <a:t>07.04.2025.</a:t>
                      </a:r>
                    </a:p>
                  </a:txBody>
                  <a:tcPr marL="13964" marR="13964"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hMerge="1">
                  <a:txBody>
                    <a:bodyPr/>
                    <a:lstStyle/>
                    <a:p>
                      <a:pPr algn="ctr" rtl="0" fontAlgn="b"/>
                      <a:endParaRPr lang="en-US" sz="1400" b="1" dirty="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gridSpan="6">
                  <a:txBody>
                    <a:bodyPr/>
                    <a:lstStyle/>
                    <a:p>
                      <a:pPr algn="ctr" rtl="0" fontAlgn="b"/>
                      <a:r>
                        <a:rPr lang="en-US" sz="1400" b="1">
                          <a:effectLst/>
                        </a:rPr>
                        <a:t>Lecture 7</a:t>
                      </a: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55168155"/>
                  </a:ext>
                </a:extLst>
              </a:tr>
              <a:tr h="286623">
                <a:tc gridSpan="2">
                  <a:txBody>
                    <a:bodyPr/>
                    <a:lstStyle/>
                    <a:p>
                      <a:pPr algn="ctr" rtl="0" fontAlgn="b"/>
                      <a:r>
                        <a:rPr lang="en-US" sz="1400" b="1" dirty="0">
                          <a:effectLst/>
                        </a:rPr>
                        <a:t>14.04.2025.</a:t>
                      </a:r>
                    </a:p>
                  </a:txBody>
                  <a:tcPr marL="13964" marR="13964"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hMerge="1">
                  <a:txBody>
                    <a:bodyPr/>
                    <a:lstStyle/>
                    <a:p>
                      <a:pPr algn="ctr" rtl="0" fontAlgn="b"/>
                      <a:endParaRPr lang="en-US" sz="1400" b="1" dirty="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gridSpan="6">
                  <a:txBody>
                    <a:bodyPr/>
                    <a:lstStyle/>
                    <a:p>
                      <a:pPr algn="ctr" rtl="0" fontAlgn="b"/>
                      <a:r>
                        <a:rPr lang="en-US" sz="1400" b="1" dirty="0">
                          <a:effectLst/>
                        </a:rPr>
                        <a:t>Lecture 8</a:t>
                      </a: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56107955"/>
                  </a:ext>
                </a:extLst>
              </a:tr>
              <a:tr h="286623">
                <a:tc gridSpan="2">
                  <a:txBody>
                    <a:bodyPr/>
                    <a:lstStyle/>
                    <a:p>
                      <a:pPr algn="ctr" rtl="0" fontAlgn="b"/>
                      <a:r>
                        <a:rPr lang="en-US" sz="1400" b="1" dirty="0">
                          <a:effectLst/>
                        </a:rPr>
                        <a:t>21.04.2025</a:t>
                      </a:r>
                    </a:p>
                  </a:txBody>
                  <a:tcPr marL="13964" marR="13964"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hMerge="1">
                  <a:txBody>
                    <a:bodyPr/>
                    <a:lstStyle/>
                    <a:p>
                      <a:pPr algn="ctr" rtl="0" fontAlgn="b"/>
                      <a:endParaRPr lang="en-US" sz="1400" b="1" dirty="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gridSpan="6">
                  <a:txBody>
                    <a:bodyPr/>
                    <a:lstStyle/>
                    <a:p>
                      <a:pPr algn="ctr" rtl="0" fontAlgn="b"/>
                      <a:r>
                        <a:rPr lang="en-US" sz="1400" b="1">
                          <a:effectLst/>
                        </a:rPr>
                        <a:t>Easter holidays(Vacances) Easter Monday(Jour férié)</a:t>
                      </a: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35430748"/>
                  </a:ext>
                </a:extLst>
              </a:tr>
              <a:tr h="286623">
                <a:tc gridSpan="2">
                  <a:txBody>
                    <a:bodyPr/>
                    <a:lstStyle/>
                    <a:p>
                      <a:pPr algn="ctr" rtl="0" fontAlgn="b"/>
                      <a:r>
                        <a:rPr lang="en-US" sz="1400" b="1" dirty="0">
                          <a:effectLst/>
                        </a:rPr>
                        <a:t>28.04.2025.</a:t>
                      </a:r>
                    </a:p>
                  </a:txBody>
                  <a:tcPr marL="13964" marR="13964"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hMerge="1">
                  <a:txBody>
                    <a:bodyPr/>
                    <a:lstStyle/>
                    <a:p>
                      <a:pPr algn="ctr" rtl="0" fontAlgn="b"/>
                      <a:endParaRPr lang="en-US" sz="1400" b="1" dirty="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CE5CD"/>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CE5CD"/>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E599"/>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E599"/>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2613311135"/>
                  </a:ext>
                </a:extLst>
              </a:tr>
              <a:tr h="286623">
                <a:tc gridSpan="2">
                  <a:txBody>
                    <a:bodyPr/>
                    <a:lstStyle/>
                    <a:p>
                      <a:pPr algn="ctr" rtl="0" fontAlgn="b"/>
                      <a:r>
                        <a:rPr lang="en-US" sz="1400" b="1" dirty="0">
                          <a:effectLst/>
                        </a:rPr>
                        <a:t>05.05.2025.</a:t>
                      </a:r>
                    </a:p>
                  </a:txBody>
                  <a:tcPr marL="13964" marR="13964"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hMerge="1">
                  <a:txBody>
                    <a:bodyPr/>
                    <a:lstStyle/>
                    <a:p>
                      <a:pPr algn="ctr" rtl="0" fontAlgn="b"/>
                      <a:endParaRPr lang="en-US" sz="1400" b="1" dirty="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CE5CD"/>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CE5CD"/>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E599"/>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E599"/>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220547583"/>
                  </a:ext>
                </a:extLst>
              </a:tr>
              <a:tr h="286623">
                <a:tc gridSpan="2">
                  <a:txBody>
                    <a:bodyPr/>
                    <a:lstStyle/>
                    <a:p>
                      <a:pPr algn="ctr" rtl="0" fontAlgn="b"/>
                      <a:r>
                        <a:rPr lang="en-US" sz="1400" b="1" dirty="0">
                          <a:effectLst/>
                        </a:rPr>
                        <a:t>12.05.2025.</a:t>
                      </a:r>
                    </a:p>
                  </a:txBody>
                  <a:tcPr marL="13964" marR="13964"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hMerge="1">
                  <a:txBody>
                    <a:bodyPr/>
                    <a:lstStyle/>
                    <a:p>
                      <a:pPr algn="ctr" rtl="0" fontAlgn="b"/>
                      <a:endParaRPr lang="en-US" sz="1400" b="1" dirty="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CE5CD"/>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CE5CD"/>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E599"/>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E599"/>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420340070"/>
                  </a:ext>
                </a:extLst>
              </a:tr>
              <a:tr h="286623">
                <a:tc gridSpan="2">
                  <a:txBody>
                    <a:bodyPr/>
                    <a:lstStyle/>
                    <a:p>
                      <a:pPr algn="ctr" rtl="0" fontAlgn="b"/>
                      <a:r>
                        <a:rPr lang="en-US" sz="1400" b="1">
                          <a:effectLst/>
                        </a:rPr>
                        <a:t>19.05.2025.</a:t>
                      </a:r>
                    </a:p>
                  </a:txBody>
                  <a:tcPr marL="13964" marR="13964"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hMerge="1">
                  <a:txBody>
                    <a:bodyPr/>
                    <a:lstStyle/>
                    <a:p>
                      <a:pPr algn="ctr" rtl="0" fontAlgn="b"/>
                      <a:endParaRPr lang="en-US" sz="1400" b="1">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CE5CD"/>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CE5CD"/>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E599"/>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E599"/>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038280602"/>
                  </a:ext>
                </a:extLst>
              </a:tr>
              <a:tr h="286623">
                <a:tc gridSpan="2">
                  <a:txBody>
                    <a:bodyPr/>
                    <a:lstStyle/>
                    <a:p>
                      <a:pPr algn="ctr" rtl="0" fontAlgn="b"/>
                      <a:r>
                        <a:rPr lang="en-US" sz="1400" b="1" dirty="0">
                          <a:effectLst/>
                        </a:rPr>
                        <a:t>26.05.2025.</a:t>
                      </a:r>
                    </a:p>
                  </a:txBody>
                  <a:tcPr marL="13964" marR="13964"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AF8"/>
                    </a:solidFill>
                  </a:tcPr>
                </a:tc>
                <a:tc hMerge="1">
                  <a:txBody>
                    <a:bodyPr/>
                    <a:lstStyle/>
                    <a:p>
                      <a:pPr algn="ctr" rtl="0" fontAlgn="b"/>
                      <a:endParaRPr lang="en-US" sz="1400" b="1">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AF8"/>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CE5CD"/>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CE5CD"/>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E599"/>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E599"/>
                    </a:solidFill>
                  </a:tcPr>
                </a:tc>
                <a:tc>
                  <a:txBody>
                    <a:bodyPr/>
                    <a:lstStyle/>
                    <a:p>
                      <a:pPr rtl="0" fontAlgn="b"/>
                      <a:endParaRPr lang="en-US" sz="140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tc>
                  <a:txBody>
                    <a:bodyPr/>
                    <a:lstStyle/>
                    <a:p>
                      <a:pPr rtl="0" fontAlgn="b"/>
                      <a:endParaRPr lang="en-US" sz="1400" dirty="0">
                        <a:effectLst/>
                      </a:endParaRPr>
                    </a:p>
                  </a:txBody>
                  <a:tcPr marL="13964" marR="1396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2365200100"/>
                  </a:ext>
                </a:extLst>
              </a:tr>
            </a:tbl>
          </a:graphicData>
        </a:graphic>
      </p:graphicFrame>
    </p:spTree>
    <p:extLst>
      <p:ext uri="{BB962C8B-B14F-4D97-AF65-F5344CB8AC3E}">
        <p14:creationId xmlns:p14="http://schemas.microsoft.com/office/powerpoint/2010/main" val="230261346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3E7E8-A6E6-4771-A328-100F28BA6656}"/>
              </a:ext>
            </a:extLst>
          </p:cNvPr>
          <p:cNvSpPr>
            <a:spLocks noGrp="1"/>
          </p:cNvSpPr>
          <p:nvPr>
            <p:ph type="title"/>
          </p:nvPr>
        </p:nvSpPr>
        <p:spPr/>
        <p:txBody>
          <a:bodyPr/>
          <a:lstStyle/>
          <a:p>
            <a:r>
              <a:rPr lang="en-US" dirty="0"/>
              <a:t>TOPICS </a:t>
            </a:r>
          </a:p>
        </p:txBody>
      </p:sp>
      <p:sp>
        <p:nvSpPr>
          <p:cNvPr id="4" name="Text Placeholder 3">
            <a:extLst>
              <a:ext uri="{FF2B5EF4-FFF2-40B4-BE49-F238E27FC236}">
                <a16:creationId xmlns:a16="http://schemas.microsoft.com/office/drawing/2014/main" id="{49474C06-3E3D-42B2-A5C2-ED6E4DB79970}"/>
              </a:ext>
            </a:extLst>
          </p:cNvPr>
          <p:cNvSpPr>
            <a:spLocks noGrp="1"/>
          </p:cNvSpPr>
          <p:nvPr>
            <p:ph type="body" sz="quarter" idx="13"/>
          </p:nvPr>
        </p:nvSpPr>
        <p:spPr/>
        <p:txBody>
          <a:bodyPr/>
          <a:lstStyle/>
          <a:p>
            <a:endParaRPr lang="en-US"/>
          </a:p>
        </p:txBody>
      </p:sp>
      <p:graphicFrame>
        <p:nvGraphicFramePr>
          <p:cNvPr id="6" name="Table 5">
            <a:extLst>
              <a:ext uri="{FF2B5EF4-FFF2-40B4-BE49-F238E27FC236}">
                <a16:creationId xmlns:a16="http://schemas.microsoft.com/office/drawing/2014/main" id="{0FBF6A95-FB36-4819-A177-856D1DE9ADB9}"/>
              </a:ext>
            </a:extLst>
          </p:cNvPr>
          <p:cNvGraphicFramePr>
            <a:graphicFrameLocks noGrp="1"/>
          </p:cNvGraphicFramePr>
          <p:nvPr>
            <p:extLst>
              <p:ext uri="{D42A27DB-BD31-4B8C-83A1-F6EECF244321}">
                <p14:modId xmlns:p14="http://schemas.microsoft.com/office/powerpoint/2010/main" val="2091283942"/>
              </p:ext>
            </p:extLst>
          </p:nvPr>
        </p:nvGraphicFramePr>
        <p:xfrm>
          <a:off x="2895600" y="737507"/>
          <a:ext cx="4876800" cy="6090756"/>
        </p:xfrm>
        <a:graphic>
          <a:graphicData uri="http://schemas.openxmlformats.org/drawingml/2006/table">
            <a:tbl>
              <a:tblPr/>
              <a:tblGrid>
                <a:gridCol w="4876800">
                  <a:extLst>
                    <a:ext uri="{9D8B030D-6E8A-4147-A177-3AD203B41FA5}">
                      <a16:colId xmlns:a16="http://schemas.microsoft.com/office/drawing/2014/main" val="266113196"/>
                    </a:ext>
                  </a:extLst>
                </a:gridCol>
              </a:tblGrid>
              <a:tr h="327585">
                <a:tc>
                  <a:txBody>
                    <a:bodyPr/>
                    <a:lstStyle/>
                    <a:p>
                      <a:pPr rtl="0" fontAlgn="b"/>
                      <a:r>
                        <a:rPr lang="en-US" sz="2200" b="0" i="0" u="sng" dirty="0">
                          <a:solidFill>
                            <a:srgbClr val="0563C1"/>
                          </a:solidFill>
                          <a:effectLst/>
                          <a:latin typeface="Arial" panose="020B0604020202020204" pitchFamily="34" charset="0"/>
                        </a:rPr>
                        <a:t>EndoscopicTecnniques_1</a:t>
                      </a:r>
                      <a:endParaRPr lang="en-US" sz="2200" b="0" u="sng" dirty="0">
                        <a:solidFill>
                          <a:srgbClr val="0563C1"/>
                        </a:solidFill>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46478977"/>
                  </a:ext>
                </a:extLst>
              </a:tr>
              <a:tr h="367863">
                <a:tc>
                  <a:txBody>
                    <a:bodyPr/>
                    <a:lstStyle/>
                    <a:p>
                      <a:pPr rtl="0" fontAlgn="b"/>
                      <a:r>
                        <a:rPr lang="en-US" sz="2200" b="0" i="0" u="sng">
                          <a:solidFill>
                            <a:srgbClr val="0563C1"/>
                          </a:solidFill>
                          <a:effectLst/>
                          <a:latin typeface="Arial" panose="020B0604020202020204" pitchFamily="34" charset="0"/>
                          <a:hlinkClick r:id="rId2"/>
                        </a:rPr>
                        <a:t>OCT</a:t>
                      </a:r>
                      <a:endParaRPr lang="en-US" sz="2200" b="0" u="sng">
                        <a:solidFill>
                          <a:srgbClr val="0563C1"/>
                        </a:solidFill>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269644614"/>
                  </a:ext>
                </a:extLst>
              </a:tr>
              <a:tr h="367863">
                <a:tc>
                  <a:txBody>
                    <a:bodyPr/>
                    <a:lstStyle/>
                    <a:p>
                      <a:pPr rtl="0" fontAlgn="b"/>
                      <a:r>
                        <a:rPr lang="en-US" sz="2200" b="0" i="0" u="sng">
                          <a:solidFill>
                            <a:srgbClr val="0563C1"/>
                          </a:solidFill>
                          <a:effectLst/>
                          <a:latin typeface="Arial" panose="020B0604020202020204" pitchFamily="34" charset="0"/>
                          <a:hlinkClick r:id="rId3"/>
                        </a:rPr>
                        <a:t>Latice_light</a:t>
                      </a:r>
                      <a:endParaRPr lang="en-US" sz="2200" b="0" u="sng">
                        <a:solidFill>
                          <a:srgbClr val="0563C1"/>
                        </a:solidFill>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634099340"/>
                  </a:ext>
                </a:extLst>
              </a:tr>
              <a:tr h="367863">
                <a:tc>
                  <a:txBody>
                    <a:bodyPr/>
                    <a:lstStyle/>
                    <a:p>
                      <a:pPr rtl="0" fontAlgn="b"/>
                      <a:r>
                        <a:rPr lang="en-US" sz="2200" b="0" i="0" u="sng" dirty="0">
                          <a:solidFill>
                            <a:srgbClr val="0563C1"/>
                          </a:solidFill>
                          <a:effectLst/>
                          <a:latin typeface="Arial" panose="020B0604020202020204" pitchFamily="34" charset="0"/>
                          <a:hlinkClick r:id="rId4"/>
                        </a:rPr>
                        <a:t>Single cell quantitative measurements_1</a:t>
                      </a:r>
                      <a:endParaRPr lang="en-US" sz="2200" b="0" u="sng" dirty="0">
                        <a:solidFill>
                          <a:srgbClr val="0563C1"/>
                        </a:solidFill>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66060636"/>
                  </a:ext>
                </a:extLst>
              </a:tr>
              <a:tr h="367863">
                <a:tc>
                  <a:txBody>
                    <a:bodyPr/>
                    <a:lstStyle/>
                    <a:p>
                      <a:pPr rtl="0" fontAlgn="b"/>
                      <a:r>
                        <a:rPr lang="en-US" sz="2200" b="0" i="0" u="sng" dirty="0">
                          <a:solidFill>
                            <a:srgbClr val="0563C1"/>
                          </a:solidFill>
                          <a:effectLst/>
                          <a:latin typeface="Arial" panose="020B0604020202020204" pitchFamily="34" charset="0"/>
                          <a:hlinkClick r:id="rId5"/>
                        </a:rPr>
                        <a:t>Single cell quantitative measurements_2</a:t>
                      </a:r>
                      <a:endParaRPr lang="en-US" sz="2200" b="0" u="sng" dirty="0">
                        <a:solidFill>
                          <a:srgbClr val="0563C1"/>
                        </a:solidFill>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47884969"/>
                  </a:ext>
                </a:extLst>
              </a:tr>
              <a:tr h="367863">
                <a:tc>
                  <a:txBody>
                    <a:bodyPr/>
                    <a:lstStyle/>
                    <a:p>
                      <a:pPr rtl="0" fontAlgn="b"/>
                      <a:r>
                        <a:rPr lang="en-US" sz="2200" b="0" i="0" u="sng">
                          <a:solidFill>
                            <a:srgbClr val="0563C1"/>
                          </a:solidFill>
                          <a:effectLst/>
                          <a:latin typeface="Arial" panose="020B0604020202020204" pitchFamily="34" charset="0"/>
                          <a:hlinkClick r:id="rId6"/>
                        </a:rPr>
                        <a:t>Optical tweezers 1</a:t>
                      </a:r>
                      <a:endParaRPr lang="en-US" sz="2200" b="0" u="sng">
                        <a:solidFill>
                          <a:srgbClr val="0563C1"/>
                        </a:solidFill>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534528037"/>
                  </a:ext>
                </a:extLst>
              </a:tr>
              <a:tr h="367863">
                <a:tc>
                  <a:txBody>
                    <a:bodyPr/>
                    <a:lstStyle/>
                    <a:p>
                      <a:pPr rtl="0" fontAlgn="b"/>
                      <a:r>
                        <a:rPr lang="en-US" sz="2200" b="0" i="0" u="sng">
                          <a:solidFill>
                            <a:srgbClr val="0563C1"/>
                          </a:solidFill>
                          <a:effectLst/>
                          <a:latin typeface="Arial" panose="020B0604020202020204" pitchFamily="34" charset="0"/>
                          <a:hlinkClick r:id="rId7"/>
                        </a:rPr>
                        <a:t>Optical tweezers 2</a:t>
                      </a:r>
                      <a:endParaRPr lang="en-US" sz="2200" b="0" u="sng">
                        <a:solidFill>
                          <a:srgbClr val="0563C1"/>
                        </a:solidFill>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274131070"/>
                  </a:ext>
                </a:extLst>
              </a:tr>
              <a:tr h="367863">
                <a:tc>
                  <a:txBody>
                    <a:bodyPr/>
                    <a:lstStyle/>
                    <a:p>
                      <a:pPr rtl="0" fontAlgn="b"/>
                      <a:r>
                        <a:rPr lang="en-US" sz="2200" b="0" i="0" u="sng" dirty="0">
                          <a:solidFill>
                            <a:srgbClr val="0563C1"/>
                          </a:solidFill>
                          <a:effectLst/>
                          <a:latin typeface="Arial" panose="020B0604020202020204" pitchFamily="34" charset="0"/>
                          <a:hlinkClick r:id="rId8"/>
                        </a:rPr>
                        <a:t>Optogenetics_1</a:t>
                      </a:r>
                      <a:endParaRPr lang="en-US" sz="2200" b="0" u="sng" dirty="0">
                        <a:solidFill>
                          <a:srgbClr val="0563C1"/>
                        </a:solidFill>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072573186"/>
                  </a:ext>
                </a:extLst>
              </a:tr>
              <a:tr h="367863">
                <a:tc>
                  <a:txBody>
                    <a:bodyPr/>
                    <a:lstStyle/>
                    <a:p>
                      <a:pPr rtl="0" fontAlgn="b"/>
                      <a:r>
                        <a:rPr lang="en-US" sz="2200" b="0" i="0" u="sng" dirty="0">
                          <a:solidFill>
                            <a:srgbClr val="0563C1"/>
                          </a:solidFill>
                          <a:effectLst/>
                          <a:latin typeface="Arial" panose="020B0604020202020204" pitchFamily="34" charset="0"/>
                          <a:hlinkClick r:id="rId9"/>
                        </a:rPr>
                        <a:t>Optogenetics_2</a:t>
                      </a:r>
                      <a:endParaRPr lang="en-US" sz="2200" b="0" u="sng" dirty="0">
                        <a:solidFill>
                          <a:srgbClr val="0563C1"/>
                        </a:solidFill>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22208545"/>
                  </a:ext>
                </a:extLst>
              </a:tr>
              <a:tr h="367863">
                <a:tc>
                  <a:txBody>
                    <a:bodyPr/>
                    <a:lstStyle/>
                    <a:p>
                      <a:pPr rtl="0" fontAlgn="b"/>
                      <a:r>
                        <a:rPr lang="en-US" sz="2200" b="0" i="0" u="sng" kern="1200" dirty="0">
                          <a:solidFill>
                            <a:srgbClr val="0563C1"/>
                          </a:solidFill>
                          <a:effectLst/>
                          <a:latin typeface="Arial" panose="020B0604020202020204" pitchFamily="34" charset="0"/>
                          <a:ea typeface="+mn-ea"/>
                          <a:cs typeface="+mn-cs"/>
                          <a:hlinkClick r:id="rId10">
                            <a:extLst>
                              <a:ext uri="{A12FA001-AC4F-418D-AE19-62706E023703}">
                                <ahyp:hlinkClr xmlns:ahyp="http://schemas.microsoft.com/office/drawing/2018/hyperlinkcolor" val="tx"/>
                              </a:ext>
                            </a:extLst>
                          </a:hlinkClick>
                        </a:rPr>
                        <a:t>SMLM</a:t>
                      </a:r>
                      <a:endParaRPr lang="en-US" sz="2200" b="0" i="0" u="sng" kern="1200" dirty="0">
                        <a:solidFill>
                          <a:srgbClr val="0563C1"/>
                        </a:solidFill>
                        <a:effectLst/>
                        <a:latin typeface="Arial" panose="020B0604020202020204" pitchFamily="34" charset="0"/>
                        <a:ea typeface="+mn-ea"/>
                        <a:cs typeface="+mn-cs"/>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743396310"/>
                  </a:ext>
                </a:extLst>
              </a:tr>
              <a:tr h="367863">
                <a:tc>
                  <a:txBody>
                    <a:bodyPr/>
                    <a:lstStyle/>
                    <a:p>
                      <a:pPr rtl="0" fontAlgn="b"/>
                      <a:r>
                        <a:rPr lang="en-US" sz="2200" b="0" i="0" u="sng" kern="1200" dirty="0">
                          <a:solidFill>
                            <a:srgbClr val="0563C1"/>
                          </a:solidFill>
                          <a:effectLst/>
                          <a:latin typeface="Arial" panose="020B0604020202020204" pitchFamily="34" charset="0"/>
                          <a:ea typeface="+mn-ea"/>
                          <a:cs typeface="+mn-cs"/>
                        </a:rPr>
                        <a:t>FSTORM-blinking</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203580124"/>
                  </a:ext>
                </a:extLst>
              </a:tr>
              <a:tr h="367863">
                <a:tc>
                  <a:txBody>
                    <a:bodyPr/>
                    <a:lstStyle/>
                    <a:p>
                      <a:pPr rtl="0" fontAlgn="b"/>
                      <a:r>
                        <a:rPr lang="en-US" sz="2200" b="0" i="0" u="sng">
                          <a:solidFill>
                            <a:srgbClr val="0563C1"/>
                          </a:solidFill>
                          <a:effectLst/>
                          <a:latin typeface="Arial" panose="020B0604020202020204" pitchFamily="34" charset="0"/>
                          <a:hlinkClick r:id="rId11"/>
                        </a:rPr>
                        <a:t>PAINT</a:t>
                      </a:r>
                      <a:endParaRPr lang="en-US" sz="2200" b="0" u="sng">
                        <a:solidFill>
                          <a:srgbClr val="0563C1"/>
                        </a:solidFill>
                        <a:effectLst/>
                        <a:latin typeface="Arial" panose="020B0604020202020204" pitchFamily="34" charset="0"/>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381831334"/>
                  </a:ext>
                </a:extLst>
              </a:tr>
              <a:tr h="367863">
                <a:tc>
                  <a:txBody>
                    <a:bodyPr/>
                    <a:lstStyle/>
                    <a:p>
                      <a:pPr rtl="0" fontAlgn="b"/>
                      <a:r>
                        <a:rPr lang="en-US" sz="2200" b="0" i="0" u="sng" kern="1200" dirty="0" err="1">
                          <a:solidFill>
                            <a:srgbClr val="0563C1"/>
                          </a:solidFill>
                          <a:effectLst/>
                          <a:latin typeface="Arial" panose="020B0604020202020204" pitchFamily="34" charset="0"/>
                          <a:ea typeface="+mn-ea"/>
                          <a:cs typeface="+mn-cs"/>
                          <a:hlinkClick r:id="rId12">
                            <a:extLst>
                              <a:ext uri="{A12FA001-AC4F-418D-AE19-62706E023703}">
                                <ahyp:hlinkClr xmlns:ahyp="http://schemas.microsoft.com/office/drawing/2018/hyperlinkcolor" val="tx"/>
                              </a:ext>
                            </a:extLst>
                          </a:hlinkClick>
                        </a:rPr>
                        <a:t>DNAnano</a:t>
                      </a:r>
                      <a:endParaRPr lang="en-US" sz="2200" b="0" i="0" u="sng" kern="1200" dirty="0">
                        <a:solidFill>
                          <a:srgbClr val="0563C1"/>
                        </a:solidFill>
                        <a:effectLst/>
                        <a:latin typeface="Arial" panose="020B0604020202020204" pitchFamily="34" charset="0"/>
                        <a:ea typeface="+mn-ea"/>
                        <a:cs typeface="+mn-cs"/>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30496206"/>
                  </a:ext>
                </a:extLst>
              </a:tr>
              <a:tr h="367863">
                <a:tc>
                  <a:txBody>
                    <a:bodyPr/>
                    <a:lstStyle/>
                    <a:p>
                      <a:pPr rtl="0" fontAlgn="b"/>
                      <a:r>
                        <a:rPr lang="en-US" sz="2200" b="0" i="0" u="sng" kern="1200" dirty="0">
                          <a:solidFill>
                            <a:srgbClr val="0563C1"/>
                          </a:solidFill>
                          <a:effectLst/>
                          <a:latin typeface="Arial" panose="020B0604020202020204" pitchFamily="34" charset="0"/>
                          <a:ea typeface="+mn-ea"/>
                          <a:cs typeface="+mn-cs"/>
                        </a:rPr>
                        <a:t>SIM</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16679947"/>
                  </a:ext>
                </a:extLst>
              </a:tr>
              <a:tr h="367863">
                <a:tc>
                  <a:txBody>
                    <a:bodyPr/>
                    <a:lstStyle/>
                    <a:p>
                      <a:pPr rtl="0" fontAlgn="b"/>
                      <a:r>
                        <a:rPr lang="en-US" sz="2200" b="0" i="0" u="sng" kern="1200" dirty="0">
                          <a:solidFill>
                            <a:srgbClr val="0563C1"/>
                          </a:solidFill>
                          <a:effectLst/>
                          <a:latin typeface="Arial" panose="020B0604020202020204" pitchFamily="34" charset="0"/>
                          <a:ea typeface="+mn-ea"/>
                          <a:cs typeface="+mn-cs"/>
                        </a:rPr>
                        <a:t>STED</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22133208"/>
                  </a:ext>
                </a:extLst>
              </a:tr>
            </a:tbl>
          </a:graphicData>
        </a:graphic>
      </p:graphicFrame>
    </p:spTree>
    <p:extLst>
      <p:ext uri="{BB962C8B-B14F-4D97-AF65-F5344CB8AC3E}">
        <p14:creationId xmlns:p14="http://schemas.microsoft.com/office/powerpoint/2010/main" val="250657566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a:t>Outline</a:t>
            </a:r>
          </a:p>
        </p:txBody>
      </p:sp>
      <p:sp>
        <p:nvSpPr>
          <p:cNvPr id="3" name="Content Placeholder 2"/>
          <p:cNvSpPr>
            <a:spLocks noGrp="1"/>
          </p:cNvSpPr>
          <p:nvPr>
            <p:ph idx="1"/>
          </p:nvPr>
        </p:nvSpPr>
        <p:spPr>
          <a:xfrm>
            <a:off x="152400" y="838200"/>
            <a:ext cx="9144000" cy="464347"/>
          </a:xfrm>
        </p:spPr>
        <p:txBody>
          <a:bodyPr/>
          <a:lstStyle/>
          <a:p>
            <a:r>
              <a:rPr lang="en-US" dirty="0"/>
              <a:t>Total 13 weeks </a:t>
            </a:r>
          </a:p>
          <a:p>
            <a:r>
              <a:rPr lang="en-US" dirty="0"/>
              <a:t>Fundamentals of Light and Matter 2 weeks </a:t>
            </a:r>
          </a:p>
          <a:p>
            <a:pPr lvl="1"/>
            <a:r>
              <a:rPr lang="en-US" dirty="0"/>
              <a:t>Introducing basic concepts : </a:t>
            </a:r>
          </a:p>
          <a:p>
            <a:pPr lvl="1"/>
            <a:r>
              <a:rPr lang="en-US" dirty="0"/>
              <a:t>Light as photons carries energy </a:t>
            </a:r>
          </a:p>
          <a:p>
            <a:pPr lvl="1"/>
            <a:r>
              <a:rPr lang="en-US" dirty="0"/>
              <a:t>Light as waves exhibits </a:t>
            </a:r>
            <a:r>
              <a:rPr lang="en-US" i="1" dirty="0"/>
              <a:t>interference</a:t>
            </a:r>
            <a:r>
              <a:rPr lang="en-US" dirty="0"/>
              <a:t> and </a:t>
            </a:r>
            <a:r>
              <a:rPr lang="en-US" i="1" dirty="0"/>
              <a:t>diffraction</a:t>
            </a:r>
            <a:r>
              <a:rPr lang="en-US" dirty="0"/>
              <a:t> consequences/applications  phase contrast microscopy optical coherence tomography </a:t>
            </a:r>
          </a:p>
          <a:p>
            <a:pPr lvl="1"/>
            <a:r>
              <a:rPr lang="en-US" dirty="0"/>
              <a:t>Light propagation in a medium is  dependent  on its optical characteristics  -consequences/applications  in  spectroscopy  and fluorescent microscopy </a:t>
            </a:r>
          </a:p>
          <a:p>
            <a:pPr lvl="1"/>
            <a:r>
              <a:rPr lang="en-US" dirty="0"/>
              <a:t>(Born and Wolf)   </a:t>
            </a:r>
          </a:p>
          <a:p>
            <a:pPr lvl="1"/>
            <a:r>
              <a:rPr lang="en-US" dirty="0"/>
              <a:t>  Fundamentals of matter  - the concept that electron energies  in atoms and molecules  have  only certain permissible discrete values  and conditions called  </a:t>
            </a:r>
            <a:r>
              <a:rPr lang="en-US" i="1" dirty="0"/>
              <a:t>quantization of energies  </a:t>
            </a:r>
            <a:r>
              <a:rPr lang="en-US" dirty="0"/>
              <a:t>(</a:t>
            </a:r>
            <a:r>
              <a:rPr lang="en-US" b="1" dirty="0">
                <a:solidFill>
                  <a:srgbClr val="FF0000"/>
                </a:solidFill>
              </a:rPr>
              <a:t>electronic, </a:t>
            </a:r>
            <a:r>
              <a:rPr lang="en-US" b="1" dirty="0" err="1">
                <a:solidFill>
                  <a:srgbClr val="FF0000"/>
                </a:solidFill>
              </a:rPr>
              <a:t>vibrational</a:t>
            </a:r>
            <a:r>
              <a:rPr lang="en-US" b="1" dirty="0"/>
              <a:t>, rotational </a:t>
            </a:r>
            <a:r>
              <a:rPr lang="en-US" dirty="0"/>
              <a:t>and translational) </a:t>
            </a:r>
          </a:p>
          <a:p>
            <a:pPr lvl="1"/>
            <a:r>
              <a:rPr lang="en-US" dirty="0"/>
              <a:t>Its (electronic, </a:t>
            </a:r>
            <a:r>
              <a:rPr lang="en-US" dirty="0" err="1"/>
              <a:t>vibrational</a:t>
            </a:r>
            <a:r>
              <a:rPr lang="en-US" dirty="0"/>
              <a:t>) significance to biophotonics / spectroscopy , </a:t>
            </a:r>
            <a:r>
              <a:rPr lang="en-US" dirty="0" err="1"/>
              <a:t>bioimaging</a:t>
            </a:r>
            <a:r>
              <a:rPr lang="en-US" dirty="0"/>
              <a:t>, </a:t>
            </a:r>
            <a:r>
              <a:rPr lang="en-US" dirty="0" err="1"/>
              <a:t>biosensing</a:t>
            </a:r>
            <a:r>
              <a:rPr lang="en-US" dirty="0"/>
              <a:t> , photodynamic therapy , and biomaterials for photonics</a:t>
            </a:r>
          </a:p>
          <a:p>
            <a:pPr lvl="1"/>
            <a:r>
              <a:rPr lang="en-US" dirty="0"/>
              <a:t>Qualitative  demonstrate the use of Schrödinger equation to obtain energy levels </a:t>
            </a:r>
          </a:p>
          <a:p>
            <a:pPr lvl="1"/>
            <a:r>
              <a:rPr lang="en-US" dirty="0"/>
              <a:t>Bonding in organic molecules  </a:t>
            </a:r>
            <a:r>
              <a:rPr lang="en-US" dirty="0">
                <a:latin typeface="Symbol" pitchFamily="18" charset="2"/>
              </a:rPr>
              <a:t>s</a:t>
            </a:r>
            <a:r>
              <a:rPr lang="en-US" dirty="0"/>
              <a:t> and </a:t>
            </a:r>
            <a:r>
              <a:rPr lang="en-US" dirty="0">
                <a:latin typeface="Symbol" pitchFamily="18" charset="2"/>
              </a:rPr>
              <a:t>p</a:t>
            </a:r>
          </a:p>
          <a:p>
            <a:pPr lvl="1"/>
            <a:r>
              <a:rPr lang="en-US" dirty="0">
                <a:latin typeface="Symbol" pitchFamily="18" charset="2"/>
              </a:rPr>
              <a:t>p </a:t>
            </a:r>
            <a:r>
              <a:rPr lang="en-US" dirty="0">
                <a:latin typeface="+mj-lt"/>
              </a:rPr>
              <a:t>electron delocalization effect in conjugated structures  its importance in understanding spectroscopy  and fluorescence behavior of fluorophores used in </a:t>
            </a:r>
            <a:r>
              <a:rPr lang="en-US" dirty="0" err="1">
                <a:latin typeface="+mj-lt"/>
              </a:rPr>
              <a:t>bioimaging</a:t>
            </a:r>
            <a:r>
              <a:rPr lang="en-US" dirty="0">
                <a:latin typeface="+mj-lt"/>
              </a:rPr>
              <a:t>  and </a:t>
            </a:r>
            <a:r>
              <a:rPr lang="en-US" dirty="0" err="1">
                <a:latin typeface="+mj-lt"/>
              </a:rPr>
              <a:t>biosensing</a:t>
            </a:r>
            <a:r>
              <a:rPr lang="en-US" dirty="0">
                <a:latin typeface="+mj-lt"/>
              </a:rPr>
              <a:t> </a:t>
            </a:r>
            <a:endParaRPr lang="en-US" dirty="0"/>
          </a:p>
          <a:p>
            <a:endParaRPr lang="en-US" dirty="0"/>
          </a:p>
          <a:p>
            <a:pPr lvl="1">
              <a:buNone/>
            </a:pPr>
            <a:endParaRPr lang="en-US" dirty="0"/>
          </a:p>
          <a:p>
            <a:endParaRPr lang="en-US" dirty="0"/>
          </a:p>
          <a:p>
            <a:endParaRPr lang="en-US" dirty="0"/>
          </a:p>
          <a:p>
            <a:endParaRPr lang="en-US" dirty="0"/>
          </a:p>
        </p:txBody>
      </p:sp>
      <p:sp>
        <p:nvSpPr>
          <p:cNvPr id="4" name="Text Placeholder 3"/>
          <p:cNvSpPr>
            <a:spLocks noGrp="1"/>
          </p:cNvSpPr>
          <p:nvPr>
            <p:ph type="body" sz="quarter" idx="13"/>
          </p:nvPr>
        </p:nvSpPr>
        <p:spPr/>
        <p:txBody>
          <a:bodyPr/>
          <a:lstStyle/>
          <a:p>
            <a:endParaRPr lang="en-US" dirty="0"/>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Outline</a:t>
            </a:r>
          </a:p>
        </p:txBody>
      </p:sp>
      <p:sp>
        <p:nvSpPr>
          <p:cNvPr id="3" name="Content Placeholder 2"/>
          <p:cNvSpPr>
            <a:spLocks noGrp="1"/>
          </p:cNvSpPr>
          <p:nvPr>
            <p:ph idx="1"/>
          </p:nvPr>
        </p:nvSpPr>
        <p:spPr/>
        <p:txBody>
          <a:bodyPr/>
          <a:lstStyle/>
          <a:p>
            <a:r>
              <a:rPr lang="en-US" dirty="0"/>
              <a:t>Fundamentals of Light and Matter interaction 2 weeks</a:t>
            </a:r>
          </a:p>
          <a:p>
            <a:pPr lvl="1"/>
            <a:r>
              <a:rPr lang="en-US" dirty="0"/>
              <a:t>Absorption  </a:t>
            </a:r>
            <a:r>
              <a:rPr lang="en-US" i="1" dirty="0"/>
              <a:t>Beer-Lambert’s  law </a:t>
            </a:r>
            <a:r>
              <a:rPr lang="en-US" dirty="0"/>
              <a:t>( absorbance, transmittance, optical density ) </a:t>
            </a:r>
          </a:p>
          <a:p>
            <a:pPr lvl="1"/>
            <a:r>
              <a:rPr lang="en-US" dirty="0"/>
              <a:t>IR absorption</a:t>
            </a:r>
          </a:p>
          <a:p>
            <a:pPr lvl="1"/>
            <a:r>
              <a:rPr lang="en-US" dirty="0"/>
              <a:t>Refraction </a:t>
            </a:r>
          </a:p>
          <a:p>
            <a:pPr lvl="1"/>
            <a:r>
              <a:rPr lang="en-US" dirty="0"/>
              <a:t>Reflection </a:t>
            </a:r>
          </a:p>
          <a:p>
            <a:pPr lvl="1"/>
            <a:endParaRPr lang="en-US" dirty="0"/>
          </a:p>
          <a:p>
            <a:pPr lvl="1"/>
            <a:r>
              <a:rPr lang="en-US" dirty="0"/>
              <a:t>Polarization </a:t>
            </a:r>
          </a:p>
          <a:p>
            <a:pPr lvl="1"/>
            <a:r>
              <a:rPr lang="en-US" dirty="0"/>
              <a:t> Spontaneous  emission</a:t>
            </a:r>
          </a:p>
          <a:p>
            <a:pPr lvl="1"/>
            <a:r>
              <a:rPr lang="en-US" dirty="0"/>
              <a:t>Simulated emission </a:t>
            </a:r>
          </a:p>
          <a:p>
            <a:pPr lvl="1"/>
            <a:r>
              <a:rPr lang="en-US" dirty="0"/>
              <a:t>Raman scattering</a:t>
            </a:r>
          </a:p>
          <a:p>
            <a:pPr lvl="1"/>
            <a:r>
              <a:rPr lang="en-US" dirty="0"/>
              <a:t>Introduce   various  spectroscopic  approaches  (electronic and </a:t>
            </a:r>
            <a:r>
              <a:rPr lang="en-US" dirty="0" err="1"/>
              <a:t>vibrational</a:t>
            </a:r>
            <a:r>
              <a:rPr lang="en-US" dirty="0"/>
              <a:t> ) </a:t>
            </a:r>
          </a:p>
          <a:p>
            <a:pPr lvl="1"/>
            <a:r>
              <a:rPr lang="en-US" dirty="0"/>
              <a:t>Introduce </a:t>
            </a:r>
            <a:r>
              <a:rPr lang="en-US" dirty="0" err="1"/>
              <a:t>spectroscopies</a:t>
            </a:r>
            <a:r>
              <a:rPr lang="en-US" dirty="0"/>
              <a:t> that are using optical activity of the </a:t>
            </a:r>
            <a:r>
              <a:rPr lang="en-US" dirty="0" err="1"/>
              <a:t>chiral</a:t>
            </a:r>
            <a:r>
              <a:rPr lang="en-US" dirty="0"/>
              <a:t> media  ( circular </a:t>
            </a:r>
            <a:r>
              <a:rPr lang="en-US" dirty="0" err="1"/>
              <a:t>Dichroism</a:t>
            </a:r>
            <a:r>
              <a:rPr lang="en-US" dirty="0"/>
              <a:t>  CD,  </a:t>
            </a:r>
            <a:r>
              <a:rPr lang="en-US" dirty="0" err="1"/>
              <a:t>Vibraitonal</a:t>
            </a:r>
            <a:r>
              <a:rPr lang="en-US" dirty="0"/>
              <a:t> Circular </a:t>
            </a:r>
            <a:r>
              <a:rPr lang="en-US" dirty="0" err="1"/>
              <a:t>Dichroism</a:t>
            </a:r>
            <a:r>
              <a:rPr lang="en-US" dirty="0"/>
              <a:t> </a:t>
            </a:r>
          </a:p>
          <a:p>
            <a:pPr lvl="1"/>
            <a:r>
              <a:rPr lang="en-US" dirty="0"/>
              <a:t>(conventional  basic elements of  conventional spectrometer and FT Spectrometer) </a:t>
            </a:r>
          </a:p>
          <a:p>
            <a:pPr lvl="1">
              <a:buNone/>
            </a:pPr>
            <a:r>
              <a:rPr lang="en-US" dirty="0"/>
              <a:t>Light emission intrinsic  and extrinsic </a:t>
            </a:r>
          </a:p>
          <a:p>
            <a:pPr lvl="1"/>
            <a:r>
              <a:rPr lang="en-US" sz="1600" dirty="0"/>
              <a:t>Fluorescence  ( fluorescence spectra , lifetime, quantum efficiency , depolarization , introduce concept of dipole emission dipole  absorption dipole) </a:t>
            </a:r>
          </a:p>
          <a:p>
            <a:pPr lvl="1"/>
            <a:r>
              <a:rPr lang="en-US" sz="1600" dirty="0"/>
              <a:t>Phosphorescence </a:t>
            </a:r>
          </a:p>
          <a:p>
            <a:pPr lvl="1"/>
            <a:endParaRPr lang="en-US" sz="1600" dirty="0"/>
          </a:p>
          <a:p>
            <a:pPr lvl="1"/>
            <a:endParaRPr lang="en-US" sz="1600" dirty="0"/>
          </a:p>
          <a:p>
            <a:endParaRPr lang="en-US" dirty="0"/>
          </a:p>
        </p:txBody>
      </p:sp>
      <p:sp>
        <p:nvSpPr>
          <p:cNvPr id="4" name="Text Placeholder 3"/>
          <p:cNvSpPr>
            <a:spLocks noGrp="1"/>
          </p:cNvSpPr>
          <p:nvPr>
            <p:ph type="body" sz="quarter" idx="13"/>
          </p:nvPr>
        </p:nvSpPr>
        <p:spPr/>
        <p:txBody>
          <a:bodyPr/>
          <a:lstStyle/>
          <a:p>
            <a:endParaRPr lang="en-US" dirty="0"/>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Outline</a:t>
            </a:r>
          </a:p>
        </p:txBody>
      </p:sp>
      <p:sp>
        <p:nvSpPr>
          <p:cNvPr id="3" name="Content Placeholder 2"/>
          <p:cNvSpPr>
            <a:spLocks noGrp="1"/>
          </p:cNvSpPr>
          <p:nvPr>
            <p:ph idx="1"/>
          </p:nvPr>
        </p:nvSpPr>
        <p:spPr/>
        <p:txBody>
          <a:bodyPr/>
          <a:lstStyle/>
          <a:p>
            <a:r>
              <a:rPr lang="en-US" dirty="0"/>
              <a:t>Principles of Laser and  Detectors (EMCCD  ) 1 week </a:t>
            </a:r>
          </a:p>
          <a:p>
            <a:r>
              <a:rPr lang="en-US" dirty="0"/>
              <a:t>Lasers (light amplification by stimulated emission radiation) action</a:t>
            </a:r>
          </a:p>
          <a:p>
            <a:pPr lvl="1"/>
            <a:r>
              <a:rPr lang="en-US" dirty="0"/>
              <a:t>Principle</a:t>
            </a:r>
          </a:p>
          <a:p>
            <a:pPr lvl="1"/>
            <a:r>
              <a:rPr lang="en-US" dirty="0"/>
              <a:t>Terminology </a:t>
            </a:r>
          </a:p>
          <a:p>
            <a:pPr lvl="1"/>
            <a:r>
              <a:rPr lang="en-US" dirty="0"/>
              <a:t>Various types of laser  /different  classification  schemes</a:t>
            </a:r>
          </a:p>
          <a:p>
            <a:pPr lvl="1"/>
            <a:r>
              <a:rPr lang="en-US" dirty="0"/>
              <a:t>Non linear optical processes with intense laser beam </a:t>
            </a:r>
          </a:p>
          <a:p>
            <a:pPr lvl="1"/>
            <a:r>
              <a:rPr lang="en-US" dirty="0"/>
              <a:t>Mechanism  of frequency conversion </a:t>
            </a:r>
          </a:p>
          <a:p>
            <a:pPr lvl="1"/>
            <a:r>
              <a:rPr lang="en-US" dirty="0"/>
              <a:t> </a:t>
            </a:r>
            <a:r>
              <a:rPr lang="en-US" dirty="0" err="1"/>
              <a:t>Multiphoton</a:t>
            </a:r>
            <a:r>
              <a:rPr lang="en-US" dirty="0"/>
              <a:t> absorption </a:t>
            </a:r>
          </a:p>
          <a:p>
            <a:pPr lvl="1"/>
            <a:endParaRPr lang="en-US" dirty="0"/>
          </a:p>
          <a:p>
            <a:endParaRPr lang="en-US" dirty="0"/>
          </a:p>
          <a:p>
            <a:r>
              <a:rPr lang="en-US" dirty="0"/>
              <a:t>Detectors EM CCD  done</a:t>
            </a:r>
          </a:p>
          <a:p>
            <a:pPr lvl="1"/>
            <a:r>
              <a:rPr lang="en-US" dirty="0"/>
              <a:t>Speed of acquisition</a:t>
            </a:r>
          </a:p>
          <a:p>
            <a:pPr lvl="1"/>
            <a:r>
              <a:rPr lang="en-US" dirty="0"/>
              <a:t>Sensitivity of detection (low light)</a:t>
            </a:r>
          </a:p>
          <a:p>
            <a:pPr lvl="1"/>
            <a:r>
              <a:rPr lang="en-US" dirty="0"/>
              <a:t>Signal detection efficiency (QE)</a:t>
            </a:r>
          </a:p>
          <a:p>
            <a:pPr lvl="1"/>
            <a:r>
              <a:rPr lang="en-US" dirty="0"/>
              <a:t>Size of pixel / frame</a:t>
            </a:r>
          </a:p>
          <a:p>
            <a:pPr lvl="1"/>
            <a:r>
              <a:rPr lang="en-US" dirty="0"/>
              <a:t>Dynamic Range</a:t>
            </a:r>
          </a:p>
          <a:p>
            <a:pPr lvl="1">
              <a:buNone/>
            </a:pPr>
            <a:endParaRPr lang="en-US" dirty="0"/>
          </a:p>
          <a:p>
            <a:pPr>
              <a:buNone/>
            </a:pPr>
            <a:endParaRPr lang="en-US" dirty="0"/>
          </a:p>
          <a:p>
            <a:endParaRPr lang="en-US" dirty="0"/>
          </a:p>
        </p:txBody>
      </p:sp>
      <p:sp>
        <p:nvSpPr>
          <p:cNvPr id="4" name="Text Placeholder 3"/>
          <p:cNvSpPr>
            <a:spLocks noGrp="1"/>
          </p:cNvSpPr>
          <p:nvPr>
            <p:ph type="body" sz="quarter" idx="13"/>
          </p:nvPr>
        </p:nvSpPr>
        <p:spPr/>
        <p:txBody>
          <a:bodyPr/>
          <a:lstStyle/>
          <a:p>
            <a:endParaRPr lang="en-US"/>
          </a:p>
        </p:txBody>
      </p:sp>
      <p:sp>
        <p:nvSpPr>
          <p:cNvPr id="5" name="Content Placeholder 4"/>
          <p:cNvSpPr>
            <a:spLocks noGrp="1"/>
          </p:cNvSpPr>
          <p:nvPr>
            <p:ph idx="15"/>
          </p:nvPr>
        </p:nvSpPr>
        <p:spPr/>
        <p:txBody>
          <a:bodyPr/>
          <a:lstStyle/>
          <a:p>
            <a:endParaRPr lang="en-US"/>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TotalTime>
  <Words>1983</Words>
  <Application>Microsoft Office PowerPoint</Application>
  <PresentationFormat>On-screen Show (4:3)</PresentationFormat>
  <Paragraphs>300</Paragraphs>
  <Slides>32</Slides>
  <Notes>17</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9" baseType="lpstr">
      <vt:lpstr>Arial</vt:lpstr>
      <vt:lpstr>Calibri</vt:lpstr>
      <vt:lpstr>Symbol</vt:lpstr>
      <vt:lpstr>Tahoma</vt:lpstr>
      <vt:lpstr>Times New Roman</vt:lpstr>
      <vt:lpstr>Office Theme</vt:lpstr>
      <vt:lpstr>Picture</vt:lpstr>
      <vt:lpstr>Fundamentals in Biophotonics </vt:lpstr>
      <vt:lpstr>Plan for the class </vt:lpstr>
      <vt:lpstr>Prof Radenovic</vt:lpstr>
      <vt:lpstr>PowerPoint Presentation</vt:lpstr>
      <vt:lpstr>Schedule </vt:lpstr>
      <vt:lpstr>TOPICS </vt:lpstr>
      <vt:lpstr>Outline</vt:lpstr>
      <vt:lpstr>Outline</vt:lpstr>
      <vt:lpstr>Outline</vt:lpstr>
      <vt:lpstr>Outline</vt:lpstr>
      <vt:lpstr>Outline</vt:lpstr>
      <vt:lpstr>Outline</vt:lpstr>
      <vt:lpstr>Outline</vt:lpstr>
      <vt:lpstr>Outline</vt:lpstr>
      <vt:lpstr>Biophotonics</vt:lpstr>
      <vt:lpstr>3D-Structure of GFP</vt:lpstr>
      <vt:lpstr>What organisms have been transformed?</vt:lpstr>
      <vt:lpstr>How do we use fluorescent proteins?</vt:lpstr>
      <vt:lpstr>Rotary Molecular motor  : The F1- ATP synthetas </vt:lpstr>
      <vt:lpstr>Using in Vitro FIONA to analyze Myosin V movement</vt:lpstr>
      <vt:lpstr>Optical tweezers </vt:lpstr>
      <vt:lpstr>What are Optical Tweezers(OT) ?</vt:lpstr>
      <vt:lpstr>Biophotonics tool in quantitative biology</vt:lpstr>
      <vt:lpstr>Localization microscopy  PALM, STORM, fPALM, SMACAM</vt:lpstr>
      <vt:lpstr>Single molecule localization microscopy </vt:lpstr>
      <vt:lpstr>PowerPoint Presentation</vt:lpstr>
      <vt:lpstr>PowerPoint Presentation</vt:lpstr>
      <vt:lpstr>PowerPoint Presentation</vt:lpstr>
      <vt:lpstr>PowerPoint Presentation</vt:lpstr>
      <vt:lpstr>PowerPoint Presentation</vt:lpstr>
      <vt:lpstr>PowerPoint Presentation</vt:lpstr>
      <vt:lpstr>Optogenetics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Methods in Single Molecule  Biophysics</dc:title>
  <dc:creator>Aleksandra</dc:creator>
  <cp:lastModifiedBy>Aleksandra Radenovic</cp:lastModifiedBy>
  <cp:revision>518</cp:revision>
  <dcterms:created xsi:type="dcterms:W3CDTF">2009-02-19T08:31:26Z</dcterms:created>
  <dcterms:modified xsi:type="dcterms:W3CDTF">2025-02-14T20:03:06Z</dcterms:modified>
</cp:coreProperties>
</file>